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handoutMasterIdLst>
    <p:handoutMasterId r:id="rId22"/>
  </p:handoutMasterIdLst>
  <p:sldIdLst>
    <p:sldId id="648" r:id="rId2"/>
    <p:sldId id="680" r:id="rId3"/>
    <p:sldId id="703" r:id="rId4"/>
    <p:sldId id="720" r:id="rId5"/>
    <p:sldId id="727" r:id="rId6"/>
    <p:sldId id="698" r:id="rId7"/>
    <p:sldId id="692" r:id="rId8"/>
    <p:sldId id="722" r:id="rId9"/>
    <p:sldId id="725" r:id="rId10"/>
    <p:sldId id="726" r:id="rId11"/>
    <p:sldId id="728" r:id="rId12"/>
    <p:sldId id="729" r:id="rId13"/>
    <p:sldId id="730" r:id="rId14"/>
    <p:sldId id="731" r:id="rId15"/>
    <p:sldId id="723" r:id="rId16"/>
    <p:sldId id="724" r:id="rId17"/>
    <p:sldId id="686" r:id="rId18"/>
    <p:sldId id="732" r:id="rId19"/>
    <p:sldId id="678" r:id="rId20"/>
  </p:sldIdLst>
  <p:sldSz cx="9144000" cy="6858000" type="screen4x3"/>
  <p:notesSz cx="6815138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npilogova" initials="" lastIdx="12" clrIdx="0"/>
  <p:cmAuthor id="1" name="Инна" initials="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7FAC"/>
    <a:srgbClr val="6BA42C"/>
    <a:srgbClr val="0F96B1"/>
    <a:srgbClr val="9D1393"/>
    <a:srgbClr val="EADB16"/>
    <a:srgbClr val="006600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9" autoAdjust="0"/>
    <p:restoredTop sz="90367" autoAdjust="0"/>
  </p:normalViewPr>
  <p:slideViewPr>
    <p:cSldViewPr>
      <p:cViewPr>
        <p:scale>
          <a:sx n="70" d="100"/>
          <a:sy n="70" d="100"/>
        </p:scale>
        <p:origin x="-1164" y="-7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B9638A-DA3B-437A-A1F4-6FCEF5EAE35F}" type="doc">
      <dgm:prSet loTypeId="urn:microsoft.com/office/officeart/2005/8/layout/target3" loCatId="relationship" qsTypeId="urn:microsoft.com/office/officeart/2005/8/quickstyle/simple1#2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D6D604D5-E670-4241-8EC9-B18C104D87DB}">
      <dgm:prSet phldrT="[Текст]"/>
      <dgm:spPr>
        <a:effectLst>
          <a:outerShdw blurRad="50800" dist="50800" dir="5400000" algn="ctr" rotWithShape="0">
            <a:srgbClr val="7030A0"/>
          </a:outerShdw>
        </a:effectLst>
        <a:scene3d>
          <a:camera prst="orthographicFront"/>
          <a:lightRig rig="threePt" dir="t"/>
        </a:scene3d>
        <a:sp3d>
          <a:bevelT w="6350"/>
        </a:sp3d>
      </dgm:spPr>
      <dgm:t>
        <a:bodyPr/>
        <a:lstStyle/>
        <a:p>
          <a:r>
            <a:rPr lang="ru-RU" altLang="ru-RU" dirty="0" smtClean="0">
              <a:cs typeface="Times New Roman" pitchFamily="18" charset="0"/>
            </a:rPr>
            <a:t>Потребность в педагогических кадрах </a:t>
          </a:r>
          <a:endParaRPr lang="ru-RU" dirty="0"/>
        </a:p>
      </dgm:t>
    </dgm:pt>
    <dgm:pt modelId="{7B78CFEE-31EB-4EDE-99C3-B48689F11F1D}" type="parTrans" cxnId="{91E13C6B-E8D7-4997-98AD-5E8F9F818DB8}">
      <dgm:prSet/>
      <dgm:spPr/>
      <dgm:t>
        <a:bodyPr/>
        <a:lstStyle/>
        <a:p>
          <a:endParaRPr lang="ru-RU"/>
        </a:p>
      </dgm:t>
    </dgm:pt>
    <dgm:pt modelId="{EAE4753C-9EC5-4526-9657-E5F995E04CA2}" type="sibTrans" cxnId="{91E13C6B-E8D7-4997-98AD-5E8F9F818DB8}">
      <dgm:prSet/>
      <dgm:spPr/>
      <dgm:t>
        <a:bodyPr/>
        <a:lstStyle/>
        <a:p>
          <a:endParaRPr lang="ru-RU"/>
        </a:p>
      </dgm:t>
    </dgm:pt>
    <dgm:pt modelId="{2DA9F2DE-7297-4C79-BA43-75328004A2D7}">
      <dgm:prSet phldrT="[Текст]"/>
      <dgm:spPr>
        <a:effectLst>
          <a:outerShdw blurRad="50800" dist="50800" dir="5400000" algn="ctr" rotWithShape="0">
            <a:srgbClr val="7030A0"/>
          </a:outerShdw>
        </a:effectLst>
      </dgm:spPr>
      <dgm:t>
        <a:bodyPr/>
        <a:lstStyle/>
        <a:p>
          <a:r>
            <a:rPr lang="ru-RU" altLang="ru-RU" dirty="0" smtClean="0">
              <a:cs typeface="Times New Roman" pitchFamily="18" charset="0"/>
            </a:rPr>
            <a:t>Необходимость осуществления социальной и педагогической поддержки молодых учителей </a:t>
          </a:r>
          <a:endParaRPr lang="ru-RU" dirty="0"/>
        </a:p>
      </dgm:t>
    </dgm:pt>
    <dgm:pt modelId="{34E860A0-4376-4D1C-AC28-BB7224EACECA}" type="parTrans" cxnId="{0845DC50-27B4-4C89-8887-87C6C5180285}">
      <dgm:prSet/>
      <dgm:spPr/>
      <dgm:t>
        <a:bodyPr/>
        <a:lstStyle/>
        <a:p>
          <a:endParaRPr lang="ru-RU"/>
        </a:p>
      </dgm:t>
    </dgm:pt>
    <dgm:pt modelId="{94283CA8-C46B-4C0A-AFE2-53F3108E4BE9}" type="sibTrans" cxnId="{0845DC50-27B4-4C89-8887-87C6C5180285}">
      <dgm:prSet/>
      <dgm:spPr/>
      <dgm:t>
        <a:bodyPr/>
        <a:lstStyle/>
        <a:p>
          <a:endParaRPr lang="ru-RU"/>
        </a:p>
      </dgm:t>
    </dgm:pt>
    <dgm:pt modelId="{E67E0ECA-F6DB-4527-B6AF-1532209CBA5B}">
      <dgm:prSet phldrT="[Текст]"/>
      <dgm:spPr>
        <a:effectLst>
          <a:outerShdw blurRad="50800" dist="50800" dir="5400000" algn="ctr" rotWithShape="0">
            <a:srgbClr val="7030A0"/>
          </a:outerShdw>
        </a:effectLst>
      </dgm:spPr>
      <dgm:t>
        <a:bodyPr/>
        <a:lstStyle/>
        <a:p>
          <a:r>
            <a:rPr lang="ru-RU" altLang="ru-RU" dirty="0" smtClean="0">
              <a:cs typeface="Times New Roman" pitchFamily="18" charset="0"/>
            </a:rPr>
            <a:t>Необходимость управления профессиональным становлением молодых педагогов</a:t>
          </a:r>
          <a:endParaRPr lang="ru-RU" dirty="0"/>
        </a:p>
      </dgm:t>
    </dgm:pt>
    <dgm:pt modelId="{218F53C2-29AB-49B7-8150-E96F3624474B}" type="parTrans" cxnId="{9A9873F6-20E1-4F65-BAF4-7883A6D2177A}">
      <dgm:prSet/>
      <dgm:spPr/>
      <dgm:t>
        <a:bodyPr/>
        <a:lstStyle/>
        <a:p>
          <a:endParaRPr lang="ru-RU"/>
        </a:p>
      </dgm:t>
    </dgm:pt>
    <dgm:pt modelId="{13BD58CE-2311-4FFC-94E6-0C3361FAD981}" type="sibTrans" cxnId="{9A9873F6-20E1-4F65-BAF4-7883A6D2177A}">
      <dgm:prSet/>
      <dgm:spPr/>
      <dgm:t>
        <a:bodyPr/>
        <a:lstStyle/>
        <a:p>
          <a:endParaRPr lang="ru-RU"/>
        </a:p>
      </dgm:t>
    </dgm:pt>
    <dgm:pt modelId="{160E0321-7D50-4E75-9D55-76E5FCD53D8B}" type="pres">
      <dgm:prSet presAssocID="{05B9638A-DA3B-437A-A1F4-6FCEF5EAE35F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837454-6982-47A4-ABBC-3E546004E000}" type="pres">
      <dgm:prSet presAssocID="{D6D604D5-E670-4241-8EC9-B18C104D87DB}" presName="circle1" presStyleLbl="node1" presStyleIdx="0" presStyleCnt="3"/>
      <dgm:spPr>
        <a:solidFill>
          <a:schemeClr val="accent5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A3A47A04-BF36-49D3-BC2D-E1D6E9701239}" type="pres">
      <dgm:prSet presAssocID="{D6D604D5-E670-4241-8EC9-B18C104D87DB}" presName="space" presStyleCnt="0"/>
      <dgm:spPr/>
    </dgm:pt>
    <dgm:pt modelId="{95E4DA61-260F-4522-9628-02F60FC947C2}" type="pres">
      <dgm:prSet presAssocID="{D6D604D5-E670-4241-8EC9-B18C104D87DB}" presName="rect1" presStyleLbl="alignAcc1" presStyleIdx="0" presStyleCnt="3"/>
      <dgm:spPr/>
      <dgm:t>
        <a:bodyPr/>
        <a:lstStyle/>
        <a:p>
          <a:endParaRPr lang="ru-RU"/>
        </a:p>
      </dgm:t>
    </dgm:pt>
    <dgm:pt modelId="{63AF5892-4F10-4F01-B3A9-91F9ADB5251A}" type="pres">
      <dgm:prSet presAssocID="{2DA9F2DE-7297-4C79-BA43-75328004A2D7}" presName="vertSpace2" presStyleLbl="node1" presStyleIdx="0" presStyleCnt="3"/>
      <dgm:spPr/>
    </dgm:pt>
    <dgm:pt modelId="{3721AB20-14A4-4065-B274-EA744347DFE0}" type="pres">
      <dgm:prSet presAssocID="{2DA9F2DE-7297-4C79-BA43-75328004A2D7}" presName="circle2" presStyleLbl="node1" presStyleIdx="1" presStyleCnt="3"/>
      <dgm:spPr>
        <a:solidFill>
          <a:schemeClr val="accent5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AC4A40A3-EF95-4D61-823D-04159744A775}" type="pres">
      <dgm:prSet presAssocID="{2DA9F2DE-7297-4C79-BA43-75328004A2D7}" presName="rect2" presStyleLbl="alignAcc1" presStyleIdx="1" presStyleCnt="3"/>
      <dgm:spPr/>
      <dgm:t>
        <a:bodyPr/>
        <a:lstStyle/>
        <a:p>
          <a:endParaRPr lang="ru-RU"/>
        </a:p>
      </dgm:t>
    </dgm:pt>
    <dgm:pt modelId="{6C88A23E-4300-4A4F-BCF1-65ABAC562DA2}" type="pres">
      <dgm:prSet presAssocID="{E67E0ECA-F6DB-4527-B6AF-1532209CBA5B}" presName="vertSpace3" presStyleLbl="node1" presStyleIdx="1" presStyleCnt="3"/>
      <dgm:spPr/>
    </dgm:pt>
    <dgm:pt modelId="{66DA6B88-AEEC-4AA4-BABE-0319C7FB7357}" type="pres">
      <dgm:prSet presAssocID="{E67E0ECA-F6DB-4527-B6AF-1532209CBA5B}" presName="circle3" presStyleLbl="node1" presStyleIdx="2" presStyleCnt="3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</a:sp3d>
      </dgm:spPr>
    </dgm:pt>
    <dgm:pt modelId="{748F5213-D194-4E8C-88B9-0D06C228A120}" type="pres">
      <dgm:prSet presAssocID="{E67E0ECA-F6DB-4527-B6AF-1532209CBA5B}" presName="rect3" presStyleLbl="alignAcc1" presStyleIdx="2" presStyleCnt="3"/>
      <dgm:spPr/>
      <dgm:t>
        <a:bodyPr/>
        <a:lstStyle/>
        <a:p>
          <a:endParaRPr lang="ru-RU"/>
        </a:p>
      </dgm:t>
    </dgm:pt>
    <dgm:pt modelId="{5CBBC549-7200-4950-93A3-827EC4EB7181}" type="pres">
      <dgm:prSet presAssocID="{D6D604D5-E670-4241-8EC9-B18C104D87DB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8A9E26-DC33-43F1-8DA3-A268C1144FED}" type="pres">
      <dgm:prSet presAssocID="{2DA9F2DE-7297-4C79-BA43-75328004A2D7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61EF7E-892A-4898-BA01-FDFECC326432}" type="pres">
      <dgm:prSet presAssocID="{E67E0ECA-F6DB-4527-B6AF-1532209CBA5B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86B559-E8AF-4892-A16E-21CA4ABBF22F}" type="presOf" srcId="{2DA9F2DE-7297-4C79-BA43-75328004A2D7}" destId="{AC4A40A3-EF95-4D61-823D-04159744A775}" srcOrd="0" destOrd="0" presId="urn:microsoft.com/office/officeart/2005/8/layout/target3"/>
    <dgm:cxn modelId="{73C98F2C-8A79-42F7-80FA-BAB5DB86D5CE}" type="presOf" srcId="{D6D604D5-E670-4241-8EC9-B18C104D87DB}" destId="{95E4DA61-260F-4522-9628-02F60FC947C2}" srcOrd="0" destOrd="0" presId="urn:microsoft.com/office/officeart/2005/8/layout/target3"/>
    <dgm:cxn modelId="{4DF41795-B43C-4574-9B13-08690290C586}" type="presOf" srcId="{2DA9F2DE-7297-4C79-BA43-75328004A2D7}" destId="{708A9E26-DC33-43F1-8DA3-A268C1144FED}" srcOrd="1" destOrd="0" presId="urn:microsoft.com/office/officeart/2005/8/layout/target3"/>
    <dgm:cxn modelId="{4F331D5A-11C6-4D45-9105-C877B810A38B}" type="presOf" srcId="{D6D604D5-E670-4241-8EC9-B18C104D87DB}" destId="{5CBBC549-7200-4950-93A3-827EC4EB7181}" srcOrd="1" destOrd="0" presId="urn:microsoft.com/office/officeart/2005/8/layout/target3"/>
    <dgm:cxn modelId="{FFBE8496-DE31-42E8-95C8-EA40CA11EE76}" type="presOf" srcId="{E67E0ECA-F6DB-4527-B6AF-1532209CBA5B}" destId="{748F5213-D194-4E8C-88B9-0D06C228A120}" srcOrd="0" destOrd="0" presId="urn:microsoft.com/office/officeart/2005/8/layout/target3"/>
    <dgm:cxn modelId="{910A7BED-4FB0-4AB6-835E-EE3467F5160B}" type="presOf" srcId="{E67E0ECA-F6DB-4527-B6AF-1532209CBA5B}" destId="{6D61EF7E-892A-4898-BA01-FDFECC326432}" srcOrd="1" destOrd="0" presId="urn:microsoft.com/office/officeart/2005/8/layout/target3"/>
    <dgm:cxn modelId="{0845DC50-27B4-4C89-8887-87C6C5180285}" srcId="{05B9638A-DA3B-437A-A1F4-6FCEF5EAE35F}" destId="{2DA9F2DE-7297-4C79-BA43-75328004A2D7}" srcOrd="1" destOrd="0" parTransId="{34E860A0-4376-4D1C-AC28-BB7224EACECA}" sibTransId="{94283CA8-C46B-4C0A-AFE2-53F3108E4BE9}"/>
    <dgm:cxn modelId="{FF2570BD-9CA4-4070-B8B9-596060809DEA}" type="presOf" srcId="{05B9638A-DA3B-437A-A1F4-6FCEF5EAE35F}" destId="{160E0321-7D50-4E75-9D55-76E5FCD53D8B}" srcOrd="0" destOrd="0" presId="urn:microsoft.com/office/officeart/2005/8/layout/target3"/>
    <dgm:cxn modelId="{91E13C6B-E8D7-4997-98AD-5E8F9F818DB8}" srcId="{05B9638A-DA3B-437A-A1F4-6FCEF5EAE35F}" destId="{D6D604D5-E670-4241-8EC9-B18C104D87DB}" srcOrd="0" destOrd="0" parTransId="{7B78CFEE-31EB-4EDE-99C3-B48689F11F1D}" sibTransId="{EAE4753C-9EC5-4526-9657-E5F995E04CA2}"/>
    <dgm:cxn modelId="{9A9873F6-20E1-4F65-BAF4-7883A6D2177A}" srcId="{05B9638A-DA3B-437A-A1F4-6FCEF5EAE35F}" destId="{E67E0ECA-F6DB-4527-B6AF-1532209CBA5B}" srcOrd="2" destOrd="0" parTransId="{218F53C2-29AB-49B7-8150-E96F3624474B}" sibTransId="{13BD58CE-2311-4FFC-94E6-0C3361FAD981}"/>
    <dgm:cxn modelId="{B8A58345-55EF-45AD-82E5-E456087C8CA0}" type="presParOf" srcId="{160E0321-7D50-4E75-9D55-76E5FCD53D8B}" destId="{9B837454-6982-47A4-ABBC-3E546004E000}" srcOrd="0" destOrd="0" presId="urn:microsoft.com/office/officeart/2005/8/layout/target3"/>
    <dgm:cxn modelId="{110FA4D8-BD32-47ED-BD63-1B2AB1579822}" type="presParOf" srcId="{160E0321-7D50-4E75-9D55-76E5FCD53D8B}" destId="{A3A47A04-BF36-49D3-BC2D-E1D6E9701239}" srcOrd="1" destOrd="0" presId="urn:microsoft.com/office/officeart/2005/8/layout/target3"/>
    <dgm:cxn modelId="{8D3F7F36-29A0-47BD-A538-F23B9D94AC92}" type="presParOf" srcId="{160E0321-7D50-4E75-9D55-76E5FCD53D8B}" destId="{95E4DA61-260F-4522-9628-02F60FC947C2}" srcOrd="2" destOrd="0" presId="urn:microsoft.com/office/officeart/2005/8/layout/target3"/>
    <dgm:cxn modelId="{3EFD16F3-91B4-4DB3-90B0-862D44BD3F1A}" type="presParOf" srcId="{160E0321-7D50-4E75-9D55-76E5FCD53D8B}" destId="{63AF5892-4F10-4F01-B3A9-91F9ADB5251A}" srcOrd="3" destOrd="0" presId="urn:microsoft.com/office/officeart/2005/8/layout/target3"/>
    <dgm:cxn modelId="{902D1857-1B3A-41F7-BBB0-ABF5E1614C01}" type="presParOf" srcId="{160E0321-7D50-4E75-9D55-76E5FCD53D8B}" destId="{3721AB20-14A4-4065-B274-EA744347DFE0}" srcOrd="4" destOrd="0" presId="urn:microsoft.com/office/officeart/2005/8/layout/target3"/>
    <dgm:cxn modelId="{823B8655-29A4-4055-9171-18E8D47C084E}" type="presParOf" srcId="{160E0321-7D50-4E75-9D55-76E5FCD53D8B}" destId="{AC4A40A3-EF95-4D61-823D-04159744A775}" srcOrd="5" destOrd="0" presId="urn:microsoft.com/office/officeart/2005/8/layout/target3"/>
    <dgm:cxn modelId="{42EBE2A8-ACA7-4AFA-9C54-01D1A5DAC983}" type="presParOf" srcId="{160E0321-7D50-4E75-9D55-76E5FCD53D8B}" destId="{6C88A23E-4300-4A4F-BCF1-65ABAC562DA2}" srcOrd="6" destOrd="0" presId="urn:microsoft.com/office/officeart/2005/8/layout/target3"/>
    <dgm:cxn modelId="{959B38EC-2623-47B6-9919-F87433F9BDBC}" type="presParOf" srcId="{160E0321-7D50-4E75-9D55-76E5FCD53D8B}" destId="{66DA6B88-AEEC-4AA4-BABE-0319C7FB7357}" srcOrd="7" destOrd="0" presId="urn:microsoft.com/office/officeart/2005/8/layout/target3"/>
    <dgm:cxn modelId="{813648F6-E104-4743-A6EB-FEDC0B3F77E7}" type="presParOf" srcId="{160E0321-7D50-4E75-9D55-76E5FCD53D8B}" destId="{748F5213-D194-4E8C-88B9-0D06C228A120}" srcOrd="8" destOrd="0" presId="urn:microsoft.com/office/officeart/2005/8/layout/target3"/>
    <dgm:cxn modelId="{F73395C7-EB1F-48EF-89FB-6CD01F8EBEBC}" type="presParOf" srcId="{160E0321-7D50-4E75-9D55-76E5FCD53D8B}" destId="{5CBBC549-7200-4950-93A3-827EC4EB7181}" srcOrd="9" destOrd="0" presId="urn:microsoft.com/office/officeart/2005/8/layout/target3"/>
    <dgm:cxn modelId="{D065D663-0A6D-4A14-BC2F-62179B52F8DD}" type="presParOf" srcId="{160E0321-7D50-4E75-9D55-76E5FCD53D8B}" destId="{708A9E26-DC33-43F1-8DA3-A268C1144FED}" srcOrd="10" destOrd="0" presId="urn:microsoft.com/office/officeart/2005/8/layout/target3"/>
    <dgm:cxn modelId="{BF44A342-D666-4F7E-8E8B-16CFD192C787}" type="presParOf" srcId="{160E0321-7D50-4E75-9D55-76E5FCD53D8B}" destId="{6D61EF7E-892A-4898-BA01-FDFECC326432}" srcOrd="11" destOrd="0" presId="urn:microsoft.com/office/officeart/2005/8/layout/target3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67695A-D82B-4D00-B594-77C0D96FEE0C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EDA54542-D1E1-490F-B783-CA2877FACE5E}">
      <dgm:prSet phldrT="[Текст]" custT="1"/>
      <dgm:spPr/>
      <dgm:t>
        <a:bodyPr/>
        <a:lstStyle/>
        <a:p>
          <a:r>
            <a:rPr lang="ru-RU" sz="2000" b="1" dirty="0" smtClean="0"/>
            <a:t>Реализация проекта позволит:</a:t>
          </a:r>
          <a:endParaRPr lang="ru-RU" sz="2000" b="1" dirty="0"/>
        </a:p>
      </dgm:t>
    </dgm:pt>
    <dgm:pt modelId="{059ACE90-3AA1-4311-8593-70175EC4464F}" type="parTrans" cxnId="{A0295947-E3AE-47C7-A2C1-B7DC6243CC5D}">
      <dgm:prSet/>
      <dgm:spPr/>
      <dgm:t>
        <a:bodyPr/>
        <a:lstStyle/>
        <a:p>
          <a:endParaRPr lang="ru-RU" sz="1600"/>
        </a:p>
      </dgm:t>
    </dgm:pt>
    <dgm:pt modelId="{8D15FCF9-2F8F-4923-A8FC-9A69DBF13217}" type="sibTrans" cxnId="{A0295947-E3AE-47C7-A2C1-B7DC6243CC5D}">
      <dgm:prSet/>
      <dgm:spPr/>
      <dgm:t>
        <a:bodyPr/>
        <a:lstStyle/>
        <a:p>
          <a:endParaRPr lang="ru-RU" sz="1600"/>
        </a:p>
      </dgm:t>
    </dgm:pt>
    <dgm:pt modelId="{FA83878A-7770-4007-90B3-6539B5EB16E4}">
      <dgm:prSet phldrT="[Текст]" custT="1"/>
      <dgm:spPr/>
      <dgm:t>
        <a:bodyPr/>
        <a:lstStyle/>
        <a:p>
          <a:r>
            <a:rPr lang="ru-RU" sz="1600" dirty="0" smtClean="0"/>
            <a:t>способствовать управлению профессиональным становлением молодых педагогов</a:t>
          </a:r>
          <a:endParaRPr lang="ru-RU" sz="1600" dirty="0"/>
        </a:p>
      </dgm:t>
    </dgm:pt>
    <dgm:pt modelId="{018FCFC0-3F27-49C6-9700-DA6BDDFEF124}" type="parTrans" cxnId="{969A0607-3CEB-4BF6-AFD5-1B1DFF67936F}">
      <dgm:prSet/>
      <dgm:spPr/>
      <dgm:t>
        <a:bodyPr/>
        <a:lstStyle/>
        <a:p>
          <a:endParaRPr lang="ru-RU" sz="1600"/>
        </a:p>
      </dgm:t>
    </dgm:pt>
    <dgm:pt modelId="{999BC7AD-2EF0-4668-8B9C-428D059AB941}" type="sibTrans" cxnId="{969A0607-3CEB-4BF6-AFD5-1B1DFF67936F}">
      <dgm:prSet/>
      <dgm:spPr/>
      <dgm:t>
        <a:bodyPr/>
        <a:lstStyle/>
        <a:p>
          <a:endParaRPr lang="ru-RU" sz="1600"/>
        </a:p>
      </dgm:t>
    </dgm:pt>
    <dgm:pt modelId="{43FBB891-C26C-4CEB-AD92-D3F7528E0F47}">
      <dgm:prSet phldrT="[Текст]" custT="1"/>
      <dgm:spPr/>
      <dgm:t>
        <a:bodyPr/>
        <a:lstStyle/>
        <a:p>
          <a:r>
            <a:rPr lang="ru-RU" sz="1600" dirty="0" smtClean="0"/>
            <a:t>решить проблему кадрового обеспечения</a:t>
          </a:r>
          <a:endParaRPr lang="ru-RU" sz="1600" dirty="0"/>
        </a:p>
      </dgm:t>
    </dgm:pt>
    <dgm:pt modelId="{89642C8B-B9A1-4C5F-9983-7690556A0B9E}" type="parTrans" cxnId="{90D7BCB8-BD88-4B61-AE4E-84510D7167FA}">
      <dgm:prSet/>
      <dgm:spPr/>
      <dgm:t>
        <a:bodyPr/>
        <a:lstStyle/>
        <a:p>
          <a:endParaRPr lang="ru-RU" sz="1600"/>
        </a:p>
      </dgm:t>
    </dgm:pt>
    <dgm:pt modelId="{06B506ED-FBC8-45B7-A73D-8F3A83F63A6F}" type="sibTrans" cxnId="{90D7BCB8-BD88-4B61-AE4E-84510D7167FA}">
      <dgm:prSet/>
      <dgm:spPr/>
      <dgm:t>
        <a:bodyPr/>
        <a:lstStyle/>
        <a:p>
          <a:endParaRPr lang="ru-RU" sz="1600"/>
        </a:p>
      </dgm:t>
    </dgm:pt>
    <dgm:pt modelId="{B39829AF-2E0C-41DB-AE5D-0448CB49FB8D}">
      <dgm:prSet phldrT="[Текст]" custT="1"/>
      <dgm:spPr/>
      <dgm:t>
        <a:bodyPr/>
        <a:lstStyle/>
        <a:p>
          <a:r>
            <a:rPr lang="ru-RU" sz="1600" dirty="0" smtClean="0"/>
            <a:t>осуществлять педагогическую поддержку молодых учителей</a:t>
          </a:r>
          <a:endParaRPr lang="ru-RU" sz="1600" dirty="0"/>
        </a:p>
      </dgm:t>
    </dgm:pt>
    <dgm:pt modelId="{9B526051-DCB7-4B98-A623-1D7B1D2E5554}" type="parTrans" cxnId="{3BC96B7C-5492-44F7-8297-3618D6523C72}">
      <dgm:prSet/>
      <dgm:spPr/>
      <dgm:t>
        <a:bodyPr/>
        <a:lstStyle/>
        <a:p>
          <a:endParaRPr lang="ru-RU" sz="1600"/>
        </a:p>
      </dgm:t>
    </dgm:pt>
    <dgm:pt modelId="{454BB510-9632-4890-9E4D-0FDFE846EECD}" type="sibTrans" cxnId="{3BC96B7C-5492-44F7-8297-3618D6523C72}">
      <dgm:prSet/>
      <dgm:spPr/>
      <dgm:t>
        <a:bodyPr/>
        <a:lstStyle/>
        <a:p>
          <a:endParaRPr lang="ru-RU" sz="1600"/>
        </a:p>
      </dgm:t>
    </dgm:pt>
    <dgm:pt modelId="{CF7D3FCA-144C-4AFC-B92B-F02A65782CFC}">
      <dgm:prSet phldrT="[Текст]" custT="1"/>
      <dgm:spPr/>
      <dgm:t>
        <a:bodyPr/>
        <a:lstStyle/>
        <a:p>
          <a:r>
            <a:rPr lang="ru-RU" sz="1600" dirty="0" smtClean="0"/>
            <a:t>увеличить общее количество молодых учителей в возрасте до 35 лет</a:t>
          </a:r>
          <a:endParaRPr lang="ru-RU" sz="1600" dirty="0"/>
        </a:p>
      </dgm:t>
    </dgm:pt>
    <dgm:pt modelId="{3C8C6D01-1B32-41DE-820B-85ACD8728602}" type="parTrans" cxnId="{B8C090DB-F65C-401B-A4F8-D3725415E493}">
      <dgm:prSet/>
      <dgm:spPr/>
      <dgm:t>
        <a:bodyPr/>
        <a:lstStyle/>
        <a:p>
          <a:endParaRPr lang="ru-RU" sz="1600"/>
        </a:p>
      </dgm:t>
    </dgm:pt>
    <dgm:pt modelId="{B7C4AD13-D39B-475A-9B64-FA1793A1B6E9}" type="sibTrans" cxnId="{B8C090DB-F65C-401B-A4F8-D3725415E493}">
      <dgm:prSet/>
      <dgm:spPr/>
      <dgm:t>
        <a:bodyPr/>
        <a:lstStyle/>
        <a:p>
          <a:endParaRPr lang="ru-RU" sz="1600"/>
        </a:p>
      </dgm:t>
    </dgm:pt>
    <dgm:pt modelId="{8B130D5A-C8EC-4BC2-8C82-A26F5B64897E}">
      <dgm:prSet phldrT="[Текст]" custT="1"/>
      <dgm:spPr/>
      <dgm:t>
        <a:bodyPr/>
        <a:lstStyle/>
        <a:p>
          <a:r>
            <a:rPr lang="ru-RU" sz="1600" dirty="0" smtClean="0"/>
            <a:t>решать проблему закрепления молодых специалистов</a:t>
          </a:r>
          <a:endParaRPr lang="ru-RU" sz="1600" dirty="0"/>
        </a:p>
      </dgm:t>
    </dgm:pt>
    <dgm:pt modelId="{3DECA0EF-59E3-4FA3-AD44-BC590C23975E}" type="parTrans" cxnId="{F4F37C0E-BFB9-4A0B-86EB-877962507388}">
      <dgm:prSet/>
      <dgm:spPr/>
      <dgm:t>
        <a:bodyPr/>
        <a:lstStyle/>
        <a:p>
          <a:endParaRPr lang="ru-RU" sz="1600"/>
        </a:p>
      </dgm:t>
    </dgm:pt>
    <dgm:pt modelId="{4E584324-65A3-41D3-B28D-3380665AE650}" type="sibTrans" cxnId="{F4F37C0E-BFB9-4A0B-86EB-877962507388}">
      <dgm:prSet/>
      <dgm:spPr/>
      <dgm:t>
        <a:bodyPr/>
        <a:lstStyle/>
        <a:p>
          <a:endParaRPr lang="ru-RU" sz="1600"/>
        </a:p>
      </dgm:t>
    </dgm:pt>
    <dgm:pt modelId="{95A3E17E-65EC-441F-9914-2522D28D41FA}">
      <dgm:prSet phldrT="[Текст]" custT="1"/>
      <dgm:spPr/>
      <dgm:t>
        <a:bodyPr/>
        <a:lstStyle/>
        <a:p>
          <a:r>
            <a:rPr lang="ru-RU" sz="1600" dirty="0" smtClean="0"/>
            <a:t>оказать материальную помощь молодым педагогам</a:t>
          </a:r>
          <a:endParaRPr lang="ru-RU" sz="1600" dirty="0"/>
        </a:p>
      </dgm:t>
    </dgm:pt>
    <dgm:pt modelId="{0643A1EC-2637-4A8F-8342-16ACB3EE1A38}" type="parTrans" cxnId="{CBADC0A8-034D-4C62-B5BC-DAD838A88943}">
      <dgm:prSet/>
      <dgm:spPr/>
      <dgm:t>
        <a:bodyPr/>
        <a:lstStyle/>
        <a:p>
          <a:endParaRPr lang="ru-RU" sz="1600"/>
        </a:p>
      </dgm:t>
    </dgm:pt>
    <dgm:pt modelId="{5526FB9E-D75C-4E3B-A050-BCA3E1DF1173}" type="sibTrans" cxnId="{CBADC0A8-034D-4C62-B5BC-DAD838A88943}">
      <dgm:prSet/>
      <dgm:spPr/>
      <dgm:t>
        <a:bodyPr/>
        <a:lstStyle/>
        <a:p>
          <a:endParaRPr lang="ru-RU" sz="1600"/>
        </a:p>
      </dgm:t>
    </dgm:pt>
    <dgm:pt modelId="{7E0BDD39-9160-40BD-8EE9-45E0608629AD}">
      <dgm:prSet phldrT="[Текст]" custT="1"/>
      <dgm:spPr/>
      <dgm:t>
        <a:bodyPr/>
        <a:lstStyle/>
        <a:p>
          <a:r>
            <a:rPr lang="ru-RU" sz="1600" dirty="0" smtClean="0"/>
            <a:t>снизить долю педагогов пенсионного возраста</a:t>
          </a:r>
          <a:endParaRPr lang="ru-RU" sz="1600" dirty="0"/>
        </a:p>
      </dgm:t>
    </dgm:pt>
    <dgm:pt modelId="{BFFE2FF0-42FB-4632-B4F7-33C297E91813}" type="parTrans" cxnId="{460C1687-5B89-4EF8-908C-3B2807524BD6}">
      <dgm:prSet/>
      <dgm:spPr/>
      <dgm:t>
        <a:bodyPr/>
        <a:lstStyle/>
        <a:p>
          <a:endParaRPr lang="ru-RU" sz="1600"/>
        </a:p>
      </dgm:t>
    </dgm:pt>
    <dgm:pt modelId="{3D76D064-DF1C-4DDC-9059-BB98CE5B4E7C}" type="sibTrans" cxnId="{460C1687-5B89-4EF8-908C-3B2807524BD6}">
      <dgm:prSet/>
      <dgm:spPr/>
      <dgm:t>
        <a:bodyPr/>
        <a:lstStyle/>
        <a:p>
          <a:endParaRPr lang="ru-RU" sz="1600"/>
        </a:p>
      </dgm:t>
    </dgm:pt>
    <dgm:pt modelId="{72389415-D10A-4E15-88B5-5C139AD1EC9F}" type="pres">
      <dgm:prSet presAssocID="{F167695A-D82B-4D00-B594-77C0D96FEE0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F67AAA-2383-427D-83A0-CAC4D8F578DC}" type="pres">
      <dgm:prSet presAssocID="{EDA54542-D1E1-490F-B783-CA2877FACE5E}" presName="centerShape" presStyleLbl="node0" presStyleIdx="0" presStyleCnt="1" custLinFactNeighborX="-930" custLinFactNeighborY="465"/>
      <dgm:spPr/>
      <dgm:t>
        <a:bodyPr/>
        <a:lstStyle/>
        <a:p>
          <a:endParaRPr lang="ru-RU"/>
        </a:p>
      </dgm:t>
    </dgm:pt>
    <dgm:pt modelId="{FCC594A7-5B72-47D8-8AD4-11361416D1B5}" type="pres">
      <dgm:prSet presAssocID="{018FCFC0-3F27-49C6-9700-DA6BDDFEF124}" presName="parTrans" presStyleLbl="bgSibTrans2D1" presStyleIdx="0" presStyleCnt="7"/>
      <dgm:spPr/>
      <dgm:t>
        <a:bodyPr/>
        <a:lstStyle/>
        <a:p>
          <a:endParaRPr lang="ru-RU"/>
        </a:p>
      </dgm:t>
    </dgm:pt>
    <dgm:pt modelId="{BEA2B4B4-E359-43DA-AC59-7D49B1FDD23E}" type="pres">
      <dgm:prSet presAssocID="{FA83878A-7770-4007-90B3-6539B5EB16E4}" presName="node" presStyleLbl="node1" presStyleIdx="0" presStyleCnt="7" custScaleX="117994" custScaleY="1405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83B08-F0AD-48E2-BEB1-83410D180225}" type="pres">
      <dgm:prSet presAssocID="{89642C8B-B9A1-4C5F-9983-7690556A0B9E}" presName="parTrans" presStyleLbl="bgSibTrans2D1" presStyleIdx="1" presStyleCnt="7"/>
      <dgm:spPr/>
      <dgm:t>
        <a:bodyPr/>
        <a:lstStyle/>
        <a:p>
          <a:endParaRPr lang="ru-RU"/>
        </a:p>
      </dgm:t>
    </dgm:pt>
    <dgm:pt modelId="{4AEDE9A8-E698-4D8D-B964-E170C037AB9F}" type="pres">
      <dgm:prSet presAssocID="{43FBB891-C26C-4CEB-AD92-D3F7528E0F47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2A94FA-B424-4192-994C-52A3C484B7B6}" type="pres">
      <dgm:prSet presAssocID="{9B526051-DCB7-4B98-A623-1D7B1D2E5554}" presName="parTrans" presStyleLbl="bgSibTrans2D1" presStyleIdx="2" presStyleCnt="7"/>
      <dgm:spPr/>
      <dgm:t>
        <a:bodyPr/>
        <a:lstStyle/>
        <a:p>
          <a:endParaRPr lang="ru-RU"/>
        </a:p>
      </dgm:t>
    </dgm:pt>
    <dgm:pt modelId="{EAF3BDC3-8D2A-462B-96D1-0D7223A1207A}" type="pres">
      <dgm:prSet presAssocID="{B39829AF-2E0C-41DB-AE5D-0448CB49FB8D}" presName="node" presStyleLbl="node1" presStyleIdx="2" presStyleCnt="7" custScaleX="110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9A4390-BFC4-42D6-BEA8-A5579F791BFD}" type="pres">
      <dgm:prSet presAssocID="{3C8C6D01-1B32-41DE-820B-85ACD8728602}" presName="parTrans" presStyleLbl="bgSibTrans2D1" presStyleIdx="3" presStyleCnt="7"/>
      <dgm:spPr/>
      <dgm:t>
        <a:bodyPr/>
        <a:lstStyle/>
        <a:p>
          <a:endParaRPr lang="ru-RU"/>
        </a:p>
      </dgm:t>
    </dgm:pt>
    <dgm:pt modelId="{0F9FBFF9-90EB-4CAA-9606-540DC87EC097}" type="pres">
      <dgm:prSet presAssocID="{CF7D3FCA-144C-4AFC-B92B-F02A65782CFC}" presName="node" presStyleLbl="node1" presStyleIdx="3" presStyleCnt="7" custScaleY="123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54FE47-1072-4C8C-8BAE-8558F5EF61D3}" type="pres">
      <dgm:prSet presAssocID="{3DECA0EF-59E3-4FA3-AD44-BC590C23975E}" presName="parTrans" presStyleLbl="bgSibTrans2D1" presStyleIdx="4" presStyleCnt="7"/>
      <dgm:spPr/>
      <dgm:t>
        <a:bodyPr/>
        <a:lstStyle/>
        <a:p>
          <a:endParaRPr lang="ru-RU"/>
        </a:p>
      </dgm:t>
    </dgm:pt>
    <dgm:pt modelId="{A01E3445-3FDF-4CC2-B558-AE69ADBAABB4}" type="pres">
      <dgm:prSet presAssocID="{8B130D5A-C8EC-4BC2-8C82-A26F5B64897E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3C1031-8D29-47AF-A316-EAAAAC70FC8B}" type="pres">
      <dgm:prSet presAssocID="{0643A1EC-2637-4A8F-8342-16ACB3EE1A38}" presName="parTrans" presStyleLbl="bgSibTrans2D1" presStyleIdx="5" presStyleCnt="7"/>
      <dgm:spPr/>
      <dgm:t>
        <a:bodyPr/>
        <a:lstStyle/>
        <a:p>
          <a:endParaRPr lang="ru-RU"/>
        </a:p>
      </dgm:t>
    </dgm:pt>
    <dgm:pt modelId="{DDA6F509-3DB4-405C-B9F5-212826331B62}" type="pres">
      <dgm:prSet presAssocID="{95A3E17E-65EC-441F-9914-2522D28D41FA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4D7F20-3293-4AF0-A66F-30661CDA506E}" type="pres">
      <dgm:prSet presAssocID="{BFFE2FF0-42FB-4632-B4F7-33C297E91813}" presName="parTrans" presStyleLbl="bgSibTrans2D1" presStyleIdx="6" presStyleCnt="7"/>
      <dgm:spPr/>
      <dgm:t>
        <a:bodyPr/>
        <a:lstStyle/>
        <a:p>
          <a:endParaRPr lang="ru-RU"/>
        </a:p>
      </dgm:t>
    </dgm:pt>
    <dgm:pt modelId="{26FC0BA7-46A0-4C1C-921C-C4B9B58ABFA2}" type="pres">
      <dgm:prSet presAssocID="{7E0BDD39-9160-40BD-8EE9-45E0608629AD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041B0D-48D2-4719-894C-2C8B56B7E0D8}" type="presOf" srcId="{3DECA0EF-59E3-4FA3-AD44-BC590C23975E}" destId="{4F54FE47-1072-4C8C-8BAE-8558F5EF61D3}" srcOrd="0" destOrd="0" presId="urn:microsoft.com/office/officeart/2005/8/layout/radial4"/>
    <dgm:cxn modelId="{CBADC0A8-034D-4C62-B5BC-DAD838A88943}" srcId="{EDA54542-D1E1-490F-B783-CA2877FACE5E}" destId="{95A3E17E-65EC-441F-9914-2522D28D41FA}" srcOrd="5" destOrd="0" parTransId="{0643A1EC-2637-4A8F-8342-16ACB3EE1A38}" sibTransId="{5526FB9E-D75C-4E3B-A050-BCA3E1DF1173}"/>
    <dgm:cxn modelId="{80597D94-9AFC-46FC-8ECD-D716D4A884F6}" type="presOf" srcId="{EDA54542-D1E1-490F-B783-CA2877FACE5E}" destId="{5FF67AAA-2383-427D-83A0-CAC4D8F578DC}" srcOrd="0" destOrd="0" presId="urn:microsoft.com/office/officeart/2005/8/layout/radial4"/>
    <dgm:cxn modelId="{E2AF4BEF-A361-4B1D-8197-CBF5520E56F0}" type="presOf" srcId="{CF7D3FCA-144C-4AFC-B92B-F02A65782CFC}" destId="{0F9FBFF9-90EB-4CAA-9606-540DC87EC097}" srcOrd="0" destOrd="0" presId="urn:microsoft.com/office/officeart/2005/8/layout/radial4"/>
    <dgm:cxn modelId="{68D638F6-E62A-4356-98F1-92FD7A965E33}" type="presOf" srcId="{018FCFC0-3F27-49C6-9700-DA6BDDFEF124}" destId="{FCC594A7-5B72-47D8-8AD4-11361416D1B5}" srcOrd="0" destOrd="0" presId="urn:microsoft.com/office/officeart/2005/8/layout/radial4"/>
    <dgm:cxn modelId="{460C1687-5B89-4EF8-908C-3B2807524BD6}" srcId="{EDA54542-D1E1-490F-B783-CA2877FACE5E}" destId="{7E0BDD39-9160-40BD-8EE9-45E0608629AD}" srcOrd="6" destOrd="0" parTransId="{BFFE2FF0-42FB-4632-B4F7-33C297E91813}" sibTransId="{3D76D064-DF1C-4DDC-9059-BB98CE5B4E7C}"/>
    <dgm:cxn modelId="{E7C9D312-1D10-4062-9BCB-9B96DE570948}" type="presOf" srcId="{9B526051-DCB7-4B98-A623-1D7B1D2E5554}" destId="{9D2A94FA-B424-4192-994C-52A3C484B7B6}" srcOrd="0" destOrd="0" presId="urn:microsoft.com/office/officeart/2005/8/layout/radial4"/>
    <dgm:cxn modelId="{E237DC5E-D663-48E7-971F-827086B0D466}" type="presOf" srcId="{8B130D5A-C8EC-4BC2-8C82-A26F5B64897E}" destId="{A01E3445-3FDF-4CC2-B558-AE69ADBAABB4}" srcOrd="0" destOrd="0" presId="urn:microsoft.com/office/officeart/2005/8/layout/radial4"/>
    <dgm:cxn modelId="{2CBED4F8-D220-4BA6-B577-18149545FB39}" type="presOf" srcId="{89642C8B-B9A1-4C5F-9983-7690556A0B9E}" destId="{E9B83B08-F0AD-48E2-BEB1-83410D180225}" srcOrd="0" destOrd="0" presId="urn:microsoft.com/office/officeart/2005/8/layout/radial4"/>
    <dgm:cxn modelId="{7B81573D-ED5D-415A-A3EC-C73F2DBE871B}" type="presOf" srcId="{0643A1EC-2637-4A8F-8342-16ACB3EE1A38}" destId="{873C1031-8D29-47AF-A316-EAAAAC70FC8B}" srcOrd="0" destOrd="0" presId="urn:microsoft.com/office/officeart/2005/8/layout/radial4"/>
    <dgm:cxn modelId="{8342C1AC-C6E1-438D-BD30-8650FA237E1A}" type="presOf" srcId="{43FBB891-C26C-4CEB-AD92-D3F7528E0F47}" destId="{4AEDE9A8-E698-4D8D-B964-E170C037AB9F}" srcOrd="0" destOrd="0" presId="urn:microsoft.com/office/officeart/2005/8/layout/radial4"/>
    <dgm:cxn modelId="{3BC96B7C-5492-44F7-8297-3618D6523C72}" srcId="{EDA54542-D1E1-490F-B783-CA2877FACE5E}" destId="{B39829AF-2E0C-41DB-AE5D-0448CB49FB8D}" srcOrd="2" destOrd="0" parTransId="{9B526051-DCB7-4B98-A623-1D7B1D2E5554}" sibTransId="{454BB510-9632-4890-9E4D-0FDFE846EECD}"/>
    <dgm:cxn modelId="{0A16A141-365D-4DC8-A647-12628A1D78F1}" type="presOf" srcId="{95A3E17E-65EC-441F-9914-2522D28D41FA}" destId="{DDA6F509-3DB4-405C-B9F5-212826331B62}" srcOrd="0" destOrd="0" presId="urn:microsoft.com/office/officeart/2005/8/layout/radial4"/>
    <dgm:cxn modelId="{85FDF0F4-4D6B-48B3-B595-C3DECBE85910}" type="presOf" srcId="{F167695A-D82B-4D00-B594-77C0D96FEE0C}" destId="{72389415-D10A-4E15-88B5-5C139AD1EC9F}" srcOrd="0" destOrd="0" presId="urn:microsoft.com/office/officeart/2005/8/layout/radial4"/>
    <dgm:cxn modelId="{F4F37C0E-BFB9-4A0B-86EB-877962507388}" srcId="{EDA54542-D1E1-490F-B783-CA2877FACE5E}" destId="{8B130D5A-C8EC-4BC2-8C82-A26F5B64897E}" srcOrd="4" destOrd="0" parTransId="{3DECA0EF-59E3-4FA3-AD44-BC590C23975E}" sibTransId="{4E584324-65A3-41D3-B28D-3380665AE650}"/>
    <dgm:cxn modelId="{635E3D20-D24B-454B-B31D-AC357D029494}" type="presOf" srcId="{B39829AF-2E0C-41DB-AE5D-0448CB49FB8D}" destId="{EAF3BDC3-8D2A-462B-96D1-0D7223A1207A}" srcOrd="0" destOrd="0" presId="urn:microsoft.com/office/officeart/2005/8/layout/radial4"/>
    <dgm:cxn modelId="{B8C090DB-F65C-401B-A4F8-D3725415E493}" srcId="{EDA54542-D1E1-490F-B783-CA2877FACE5E}" destId="{CF7D3FCA-144C-4AFC-B92B-F02A65782CFC}" srcOrd="3" destOrd="0" parTransId="{3C8C6D01-1B32-41DE-820B-85ACD8728602}" sibTransId="{B7C4AD13-D39B-475A-9B64-FA1793A1B6E9}"/>
    <dgm:cxn modelId="{AFAAB916-BB97-451E-A590-139A9E26AEF1}" type="presOf" srcId="{7E0BDD39-9160-40BD-8EE9-45E0608629AD}" destId="{26FC0BA7-46A0-4C1C-921C-C4B9B58ABFA2}" srcOrd="0" destOrd="0" presId="urn:microsoft.com/office/officeart/2005/8/layout/radial4"/>
    <dgm:cxn modelId="{FB509D32-DD0B-4085-B7E4-185EC4E0B115}" type="presOf" srcId="{3C8C6D01-1B32-41DE-820B-85ACD8728602}" destId="{EA9A4390-BFC4-42D6-BEA8-A5579F791BFD}" srcOrd="0" destOrd="0" presId="urn:microsoft.com/office/officeart/2005/8/layout/radial4"/>
    <dgm:cxn modelId="{98A4BB47-D717-4D8A-B0A7-73B5EA9757EF}" type="presOf" srcId="{FA83878A-7770-4007-90B3-6539B5EB16E4}" destId="{BEA2B4B4-E359-43DA-AC59-7D49B1FDD23E}" srcOrd="0" destOrd="0" presId="urn:microsoft.com/office/officeart/2005/8/layout/radial4"/>
    <dgm:cxn modelId="{40FD6E4B-E23D-4B51-B448-4B88BAC5596A}" type="presOf" srcId="{BFFE2FF0-42FB-4632-B4F7-33C297E91813}" destId="{724D7F20-3293-4AF0-A66F-30661CDA506E}" srcOrd="0" destOrd="0" presId="urn:microsoft.com/office/officeart/2005/8/layout/radial4"/>
    <dgm:cxn modelId="{969A0607-3CEB-4BF6-AFD5-1B1DFF67936F}" srcId="{EDA54542-D1E1-490F-B783-CA2877FACE5E}" destId="{FA83878A-7770-4007-90B3-6539B5EB16E4}" srcOrd="0" destOrd="0" parTransId="{018FCFC0-3F27-49C6-9700-DA6BDDFEF124}" sibTransId="{999BC7AD-2EF0-4668-8B9C-428D059AB941}"/>
    <dgm:cxn modelId="{A0295947-E3AE-47C7-A2C1-B7DC6243CC5D}" srcId="{F167695A-D82B-4D00-B594-77C0D96FEE0C}" destId="{EDA54542-D1E1-490F-B783-CA2877FACE5E}" srcOrd="0" destOrd="0" parTransId="{059ACE90-3AA1-4311-8593-70175EC4464F}" sibTransId="{8D15FCF9-2F8F-4923-A8FC-9A69DBF13217}"/>
    <dgm:cxn modelId="{90D7BCB8-BD88-4B61-AE4E-84510D7167FA}" srcId="{EDA54542-D1E1-490F-B783-CA2877FACE5E}" destId="{43FBB891-C26C-4CEB-AD92-D3F7528E0F47}" srcOrd="1" destOrd="0" parTransId="{89642C8B-B9A1-4C5F-9983-7690556A0B9E}" sibTransId="{06B506ED-FBC8-45B7-A73D-8F3A83F63A6F}"/>
    <dgm:cxn modelId="{5C0C396F-D7FB-4CBB-9690-C2093CFCAD00}" type="presParOf" srcId="{72389415-D10A-4E15-88B5-5C139AD1EC9F}" destId="{5FF67AAA-2383-427D-83A0-CAC4D8F578DC}" srcOrd="0" destOrd="0" presId="urn:microsoft.com/office/officeart/2005/8/layout/radial4"/>
    <dgm:cxn modelId="{6C3DACA4-C4E4-4D87-876F-F3F1205279E8}" type="presParOf" srcId="{72389415-D10A-4E15-88B5-5C139AD1EC9F}" destId="{FCC594A7-5B72-47D8-8AD4-11361416D1B5}" srcOrd="1" destOrd="0" presId="urn:microsoft.com/office/officeart/2005/8/layout/radial4"/>
    <dgm:cxn modelId="{0D8E7351-35D5-42D9-8690-7227D9C2BFCD}" type="presParOf" srcId="{72389415-D10A-4E15-88B5-5C139AD1EC9F}" destId="{BEA2B4B4-E359-43DA-AC59-7D49B1FDD23E}" srcOrd="2" destOrd="0" presId="urn:microsoft.com/office/officeart/2005/8/layout/radial4"/>
    <dgm:cxn modelId="{AF98A38F-6D74-42C3-981C-C76A1902D388}" type="presParOf" srcId="{72389415-D10A-4E15-88B5-5C139AD1EC9F}" destId="{E9B83B08-F0AD-48E2-BEB1-83410D180225}" srcOrd="3" destOrd="0" presId="urn:microsoft.com/office/officeart/2005/8/layout/radial4"/>
    <dgm:cxn modelId="{9FE23D9D-CDD6-4F81-B8F9-4CC10F3113B7}" type="presParOf" srcId="{72389415-D10A-4E15-88B5-5C139AD1EC9F}" destId="{4AEDE9A8-E698-4D8D-B964-E170C037AB9F}" srcOrd="4" destOrd="0" presId="urn:microsoft.com/office/officeart/2005/8/layout/radial4"/>
    <dgm:cxn modelId="{92E934D4-4A37-4C0B-B80C-075C47184433}" type="presParOf" srcId="{72389415-D10A-4E15-88B5-5C139AD1EC9F}" destId="{9D2A94FA-B424-4192-994C-52A3C484B7B6}" srcOrd="5" destOrd="0" presId="urn:microsoft.com/office/officeart/2005/8/layout/radial4"/>
    <dgm:cxn modelId="{1DCD7C26-E901-484B-BB77-BC4FFD75C5DB}" type="presParOf" srcId="{72389415-D10A-4E15-88B5-5C139AD1EC9F}" destId="{EAF3BDC3-8D2A-462B-96D1-0D7223A1207A}" srcOrd="6" destOrd="0" presId="urn:microsoft.com/office/officeart/2005/8/layout/radial4"/>
    <dgm:cxn modelId="{00F0F907-DDEB-40FB-AFDD-7A42E61BC5CC}" type="presParOf" srcId="{72389415-D10A-4E15-88B5-5C139AD1EC9F}" destId="{EA9A4390-BFC4-42D6-BEA8-A5579F791BFD}" srcOrd="7" destOrd="0" presId="urn:microsoft.com/office/officeart/2005/8/layout/radial4"/>
    <dgm:cxn modelId="{4935959C-AB83-4618-B7DE-23F4835944EC}" type="presParOf" srcId="{72389415-D10A-4E15-88B5-5C139AD1EC9F}" destId="{0F9FBFF9-90EB-4CAA-9606-540DC87EC097}" srcOrd="8" destOrd="0" presId="urn:microsoft.com/office/officeart/2005/8/layout/radial4"/>
    <dgm:cxn modelId="{675299A3-71D7-4062-9E6A-FA1FC2837971}" type="presParOf" srcId="{72389415-D10A-4E15-88B5-5C139AD1EC9F}" destId="{4F54FE47-1072-4C8C-8BAE-8558F5EF61D3}" srcOrd="9" destOrd="0" presId="urn:microsoft.com/office/officeart/2005/8/layout/radial4"/>
    <dgm:cxn modelId="{CE41C51C-01B5-4994-9A39-37B7B131521C}" type="presParOf" srcId="{72389415-D10A-4E15-88B5-5C139AD1EC9F}" destId="{A01E3445-3FDF-4CC2-B558-AE69ADBAABB4}" srcOrd="10" destOrd="0" presId="urn:microsoft.com/office/officeart/2005/8/layout/radial4"/>
    <dgm:cxn modelId="{47856D43-4D5B-4DE6-8DF6-FF01351F0E09}" type="presParOf" srcId="{72389415-D10A-4E15-88B5-5C139AD1EC9F}" destId="{873C1031-8D29-47AF-A316-EAAAAC70FC8B}" srcOrd="11" destOrd="0" presId="urn:microsoft.com/office/officeart/2005/8/layout/radial4"/>
    <dgm:cxn modelId="{83180AC9-12D9-4F04-8FEC-3111AA3D5C96}" type="presParOf" srcId="{72389415-D10A-4E15-88B5-5C139AD1EC9F}" destId="{DDA6F509-3DB4-405C-B9F5-212826331B62}" srcOrd="12" destOrd="0" presId="urn:microsoft.com/office/officeart/2005/8/layout/radial4"/>
    <dgm:cxn modelId="{3E620E64-5090-410D-8ACB-D10D2F7932C3}" type="presParOf" srcId="{72389415-D10A-4E15-88B5-5C139AD1EC9F}" destId="{724D7F20-3293-4AF0-A66F-30661CDA506E}" srcOrd="13" destOrd="0" presId="urn:microsoft.com/office/officeart/2005/8/layout/radial4"/>
    <dgm:cxn modelId="{1F85BAD1-22B9-4222-A93F-691E2BFB0B1A}" type="presParOf" srcId="{72389415-D10A-4E15-88B5-5C139AD1EC9F}" destId="{26FC0BA7-46A0-4C1C-921C-C4B9B58ABFA2}" srcOrd="14" destOrd="0" presId="urn:microsoft.com/office/officeart/2005/8/layout/radial4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4338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9213" y="0"/>
            <a:ext cx="2954337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0A4FB88-A795-487B-93F2-BE17DE00B12A}" type="datetimeFigureOut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54338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9213" y="9444038"/>
            <a:ext cx="2954337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27EAD73-61D9-43C5-9E51-BFD44203F0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4338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4337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5B26BA1-D2D0-4D28-AC3D-B7AF2FFAE559}" type="datetimeFigureOut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3638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78" tIns="45739" rIns="91478" bIns="45739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53062" cy="4473575"/>
          </a:xfrm>
          <a:prstGeom prst="rect">
            <a:avLst/>
          </a:prstGeom>
        </p:spPr>
        <p:txBody>
          <a:bodyPr vert="horz" lIns="91478" tIns="45739" rIns="91478" bIns="45739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4338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9213" y="9444038"/>
            <a:ext cx="2954337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F258A1-9DFE-44AA-B70A-EA7B86CFA1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Титульный слайд</a:t>
            </a: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7291" indent="-283574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4294" indent="-226859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88011" indent="-226859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1729" indent="-226859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95447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49164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02881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56599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C75B7A71-625C-40D7-A473-CA7490C211A8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8A9777D-C3A0-4CFD-8642-6FDC35261F8C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7D081-DDED-493C-9235-5414C1C3AC8E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CF776EA-07F6-4988-8F8E-F6BD10C9230C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5A581A8-8A23-4BBE-A3B5-F3F242A6A74C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6D7EA5B-9475-4A81-B29A-D43308F3AE1A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9C662A1-0678-4361-B12D-66B0DDDB8205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7E1513E-26F3-498C-9C01-CACBB28D1DC6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3E078D9-286B-46D2-9CEA-082ACCB071CB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6646A9-3656-4C05-B20E-D0A9D324834E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403544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3538955"/>
            <a:ext cx="8458200" cy="1222375"/>
          </a:xfrm>
          <a:effectLst/>
        </p:spPr>
        <p:txBody>
          <a:bodyPr anchor="t"/>
          <a:lstStyle>
            <a:lvl1pPr>
              <a:defRPr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2571744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BD7B9-1715-43C2-8A44-2D455B082EBA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694B43-5CB2-4B1C-96ED-744E3B4865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40C34-3AC5-422F-9379-E240D00D666F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eaLnBrk="1" latinLnBrk="0" hangingPunct="1">
              <a:defRPr kumimoji="0" sz="14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AB54BBE-442A-4BD5-BBCC-71AFFEF2F02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F4DA3-13FF-4935-A295-CA74D60A15C5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61C63-5F21-41F2-B7D6-B98BFC7E8F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F9D40-D59A-42DE-90FD-09640028AC35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85ACB-0E30-4B7F-8C7D-ED00F5BEDB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338E0-57C1-4A6A-A14F-CB9851911314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86E52F-89D2-47CA-A438-2B38766A00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DEFD4-C68B-4809-BCBF-B8B0AA578AAA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4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eaLnBrk="1" latinLnBrk="0" hangingPunct="1">
              <a:defRPr kumimoji="0" sz="14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/>
              <a:t>Эффективное управление временем и ресурсами.                                                                                            </a:t>
            </a:r>
            <a:fld id="{FF7CA270-74F4-4DF1-9925-822532175D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315CC-6D6B-4079-A9DC-B268D3FA14E7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7C845-365C-40B7-813F-7302FA5EAC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EDBC2-E060-4BB4-99CC-FC18AA46924C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F2D39-9A7C-4DC2-ABC8-87B73FA1B3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67584-DB12-47A7-A6A8-B3878E80491E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E9F3C-11A7-470B-8193-7D0650A5B5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DA9DE-5641-4001-B85C-87271AC203F2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31747-2BC2-41AD-808E-9260DC4A6BD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AF827-3245-4897-AF54-53BBD72885F8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B0EE9-C4D2-4F0D-B06C-7B16184926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8AA614-C470-420C-9474-2F83BD1AA872}" type="datetime1">
              <a:rPr lang="ru-RU"/>
              <a:pPr>
                <a:defRPr/>
              </a:pPr>
              <a:t>16.12.2016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468313" y="6477000"/>
            <a:ext cx="8523287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D7D07E8-1C59-4E69-A049-FC6604098B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_____Microsoft_Office_Excel2.xls"/><Relationship Id="rId4" Type="http://schemas.openxmlformats.org/officeDocument/2006/relationships/oleObject" Target="../embeddings/__________Microsoft_Office_Excel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png"/><Relationship Id="rId5" Type="http://schemas.openxmlformats.org/officeDocument/2006/relationships/oleObject" Target="../embeddings/__________Microsoft_Office_Excel4.xls"/><Relationship Id="rId4" Type="http://schemas.openxmlformats.org/officeDocument/2006/relationships/oleObject" Target="../embeddings/__________Microsoft_Office_Excel3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__________Microsoft_Office_Excel5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Microsoft_Office_Excel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__________Microsoft_Office_Excel7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vol-roo@yandex.ru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5600" y="3622675"/>
            <a:ext cx="8458200" cy="17938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Презентация проекта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«</a:t>
            </a:r>
            <a:r>
              <a:rPr lang="ru-RU" sz="2200" dirty="0" smtClean="0">
                <a:solidFill>
                  <a:schemeClr val="tx1"/>
                </a:solidFill>
              </a:rPr>
              <a:t>Создание и внедрение системы мер по привлечению молодых специалистов для работы в образовательных организациях Волоконовского района»</a:t>
            </a:r>
            <a:endParaRPr lang="ru-RU" sz="2200" dirty="0">
              <a:solidFill>
                <a:schemeClr val="tx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3700" y="1700213"/>
            <a:ext cx="84582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/>
              <a:t>Администрация Волоконовского района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/>
              <a:t>Управление образования администрации муниципального района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/>
              <a:t>«Волоконовский район»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B579BC1B-3961-4373-B4B7-555FCB71C1BA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5125" y="5434013"/>
            <a:ext cx="5727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Начальник </a:t>
            </a:r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управления образования администрации Волоконовского района </a:t>
            </a:r>
            <a:endParaRPr lang="ru-RU" i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Плескачёва</a:t>
            </a:r>
            <a:r>
              <a:rPr lang="ru-RU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Наталия Евгеньевна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850" y="6357938"/>
            <a:ext cx="67865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П. Волоконовка , 2016 </a:t>
            </a: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год</a:t>
            </a:r>
          </a:p>
        </p:txBody>
      </p:sp>
      <p:pic>
        <p:nvPicPr>
          <p:cNvPr id="15366" name="Picture 8" descr="volok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42875"/>
            <a:ext cx="1130300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есть»)</a:t>
            </a:r>
            <a:br>
              <a:rPr lang="ru-RU" sz="3000" dirty="0" smtClean="0"/>
            </a:b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CC7A5F30-EA7C-4E65-9AD4-3804D2F187E0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875" y="1214438"/>
            <a:ext cx="4572000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defRPr/>
            </a:pPr>
            <a:r>
              <a:rPr lang="ru-RU" sz="1600" b="1" dirty="0">
                <a:latin typeface="+mn-lt"/>
              </a:rPr>
              <a:t>Количество молодых </a:t>
            </a:r>
            <a:r>
              <a:rPr lang="ru-RU" sz="1600" b="1" dirty="0">
                <a:latin typeface="+mn-lt"/>
              </a:rPr>
              <a:t>педагогических работников, </a:t>
            </a:r>
            <a:r>
              <a:rPr lang="ru-RU" sz="1600" b="1" dirty="0">
                <a:latin typeface="+mn-lt"/>
              </a:rPr>
              <a:t>прибывших на работу в образовательные учреждения района</a:t>
            </a:r>
            <a:endParaRPr lang="ru-RU" sz="1600" b="1" dirty="0">
              <a:latin typeface="+mn-lt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4313" y="2428875"/>
          <a:ext cx="4286284" cy="1500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384"/>
                <a:gridCol w="857256"/>
                <a:gridCol w="857256"/>
                <a:gridCol w="1034194"/>
                <a:gridCol w="823194"/>
              </a:tblGrid>
              <a:tr h="75009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2011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2012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2013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</a:p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 год</a:t>
                      </a:r>
                      <a:endParaRPr lang="ru-RU" dirty="0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 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 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432" name="Диаграмма 11"/>
          <p:cNvGraphicFramePr>
            <a:graphicFrameLocks/>
          </p:cNvGraphicFramePr>
          <p:nvPr/>
        </p:nvGraphicFramePr>
        <p:xfrm>
          <a:off x="4929188" y="1285875"/>
          <a:ext cx="3619500" cy="2500313"/>
        </p:xfrm>
        <a:graphic>
          <a:graphicData uri="http://schemas.openxmlformats.org/presentationml/2006/ole">
            <p:oleObj spid="_x0000_s17432" r:id="rId4" imgW="3615241" imgH="2499577" progId="Excel.Chart.8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14313" y="4143375"/>
            <a:ext cx="435768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ctr">
              <a:defRPr/>
            </a:pPr>
            <a:r>
              <a:rPr lang="ru-RU" sz="1600" b="1" dirty="0">
                <a:latin typeface="+mn-lt"/>
              </a:rPr>
              <a:t>Общее количество молодых специалистов по состоянию на 01 сентября</a:t>
            </a:r>
            <a:endParaRPr lang="ru-RU" sz="1600" b="1" dirty="0">
              <a:latin typeface="+mn-lt"/>
            </a:endParaRPr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42875" y="4857750"/>
          <a:ext cx="4572036" cy="142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10"/>
                <a:gridCol w="914406"/>
                <a:gridCol w="914406"/>
                <a:gridCol w="1103140"/>
                <a:gridCol w="878074"/>
              </a:tblGrid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2011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2012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2013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</a:p>
                    <a:p>
                      <a:pPr algn="ctr"/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 год</a:t>
                      </a:r>
                      <a:endParaRPr lang="ru-RU" dirty="0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31 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16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</a:p>
                    <a:p>
                      <a:pPr algn="ctr"/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454" name="Диаграмма 14"/>
          <p:cNvGraphicFramePr>
            <a:graphicFrameLocks/>
          </p:cNvGraphicFramePr>
          <p:nvPr/>
        </p:nvGraphicFramePr>
        <p:xfrm>
          <a:off x="5000625" y="4286250"/>
          <a:ext cx="3857625" cy="2000250"/>
        </p:xfrm>
        <a:graphic>
          <a:graphicData uri="http://schemas.openxmlformats.org/presentationml/2006/ole">
            <p:oleObj spid="_x0000_s17454" r:id="rId5" imgW="3859102" imgH="1999661" progId="Excel.Chart.8">
              <p:embed/>
            </p:oleObj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686800" cy="838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Введение в предметную область</a:t>
            </a:r>
            <a:br>
              <a:rPr lang="ru-RU" dirty="0" smtClean="0"/>
            </a:br>
            <a:r>
              <a:rPr lang="ru-RU" dirty="0" smtClean="0"/>
              <a:t>(описание ситуации «как есть»)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395288" y="1196975"/>
            <a:ext cx="8186737" cy="928688"/>
          </a:xfrm>
        </p:spPr>
        <p:txBody>
          <a:bodyPr/>
          <a:lstStyle/>
          <a:p>
            <a:pPr algn="ctr">
              <a:spcBef>
                <a:spcPct val="0"/>
              </a:spcBef>
              <a:buFont typeface="Wingdings 2" pitchFamily="18" charset="2"/>
              <a:buNone/>
            </a:pPr>
            <a:r>
              <a:rPr lang="ru-RU" sz="3600" smtClean="0"/>
              <a:t> </a:t>
            </a:r>
            <a:r>
              <a:rPr lang="ru-RU" sz="1800" b="1" i="1" smtClean="0">
                <a:cs typeface="Times New Roman" pitchFamily="18" charset="0"/>
              </a:rPr>
              <a:t>Старение педагогического сообщества района </a:t>
            </a:r>
          </a:p>
          <a:p>
            <a:pPr algn="ctr">
              <a:spcBef>
                <a:spcPct val="0"/>
              </a:spcBef>
              <a:buFont typeface="Wingdings 2" pitchFamily="18" charset="2"/>
              <a:buNone/>
            </a:pPr>
            <a:r>
              <a:rPr lang="ru-RU" sz="1800" b="1" i="1" smtClean="0">
                <a:cs typeface="Times New Roman" pitchFamily="18" charset="0"/>
              </a:rPr>
              <a:t>  (доля педагогов пенсионного возраста)</a:t>
            </a:r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0F4AB709-9A66-4444-A57B-EC85B56DD9A6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63" y="2357438"/>
          <a:ext cx="8215370" cy="1271016"/>
        </p:xfrm>
        <a:graphic>
          <a:graphicData uri="http://schemas.openxmlformats.org/drawingml/2006/table">
            <a:tbl>
              <a:tblPr/>
              <a:tblGrid>
                <a:gridCol w="1643074"/>
                <a:gridCol w="1643074"/>
                <a:gridCol w="1643074"/>
                <a:gridCol w="1643074"/>
                <a:gridCol w="1643074"/>
              </a:tblGrid>
              <a:tr h="5715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2012-2013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уч.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2013-2014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уч.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2014-2015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уч.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2015-2016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уч.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2016-2017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уч.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305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15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4,9 %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21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23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7,7%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29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11,8%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480" name="Диаграмма 13"/>
          <p:cNvGraphicFramePr>
            <a:graphicFrameLocks/>
          </p:cNvGraphicFramePr>
          <p:nvPr/>
        </p:nvGraphicFramePr>
        <p:xfrm>
          <a:off x="7072313" y="4286250"/>
          <a:ext cx="1714500" cy="1389063"/>
        </p:xfrm>
        <a:graphic>
          <a:graphicData uri="http://schemas.openxmlformats.org/presentationml/2006/ole">
            <p:oleObj spid="_x0000_s19480" r:id="rId4" imgW="1713124" imgH="1390008" progId="Excel.Chart.8">
              <p:embed/>
            </p:oleObj>
          </a:graphicData>
        </a:graphic>
      </p:graphicFrame>
      <p:graphicFrame>
        <p:nvGraphicFramePr>
          <p:cNvPr id="19481" name="Диаграмма 14"/>
          <p:cNvGraphicFramePr>
            <a:graphicFrameLocks/>
          </p:cNvGraphicFramePr>
          <p:nvPr/>
        </p:nvGraphicFramePr>
        <p:xfrm>
          <a:off x="3714750" y="4000500"/>
          <a:ext cx="4929188" cy="2357438"/>
        </p:xfrm>
        <a:graphic>
          <a:graphicData uri="http://schemas.openxmlformats.org/presentationml/2006/ole">
            <p:oleObj spid="_x0000_s19481" r:id="rId5" imgW="4932091" imgH="2359356" progId="Excel.Chart.8">
              <p:embed/>
            </p:oleObj>
          </a:graphicData>
        </a:graphic>
      </p:graphicFrame>
      <p:pic>
        <p:nvPicPr>
          <p:cNvPr id="19482" name="Picture 2" descr="C:\Documents and Settings\Бажанова\Рабочий стол\uchite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3" y="4000500"/>
            <a:ext cx="2071687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686800" cy="838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Введение в предметную область</a:t>
            </a:r>
            <a:br>
              <a:rPr lang="ru-RU" dirty="0" smtClean="0"/>
            </a:br>
            <a:r>
              <a:rPr lang="ru-RU" dirty="0" smtClean="0"/>
              <a:t>(описание ситуации «как есть»)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428625" y="1357313"/>
            <a:ext cx="8186738" cy="928687"/>
          </a:xfrm>
        </p:spPr>
        <p:txBody>
          <a:bodyPr/>
          <a:lstStyle/>
          <a:p>
            <a:pPr algn="ctr">
              <a:spcBef>
                <a:spcPct val="0"/>
              </a:spcBef>
              <a:buFont typeface="Wingdings 2" pitchFamily="18" charset="2"/>
              <a:buNone/>
            </a:pPr>
            <a:r>
              <a:rPr lang="ru-RU" sz="1800" b="1" i="1" smtClean="0">
                <a:cs typeface="Times New Roman" pitchFamily="18" charset="0"/>
              </a:rPr>
              <a:t>Доля педагогов в возрасте до 35 лет</a:t>
            </a:r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F33D6DE5-7643-4F60-85CB-6FBACB24479D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63" y="2357438"/>
          <a:ext cx="8215370" cy="1202439"/>
        </p:xfrm>
        <a:graphic>
          <a:graphicData uri="http://schemas.openxmlformats.org/drawingml/2006/table">
            <a:tbl>
              <a:tblPr/>
              <a:tblGrid>
                <a:gridCol w="1643074"/>
                <a:gridCol w="1643074"/>
                <a:gridCol w="1643074"/>
                <a:gridCol w="1643074"/>
                <a:gridCol w="1643074"/>
              </a:tblGrid>
              <a:tr h="5715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2012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2013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2014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2015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305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73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21,3 %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71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19,6 %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68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19 %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19,4 %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 чел.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18,7%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0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528" name="Диаграмма 14"/>
          <p:cNvGraphicFramePr>
            <a:graphicFrameLocks/>
          </p:cNvGraphicFramePr>
          <p:nvPr/>
        </p:nvGraphicFramePr>
        <p:xfrm>
          <a:off x="928688" y="4000500"/>
          <a:ext cx="7572375" cy="2357438"/>
        </p:xfrm>
        <a:graphic>
          <a:graphicData uri="http://schemas.openxmlformats.org/presentationml/2006/ole">
            <p:oleObj spid="_x0000_s21528" r:id="rId4" imgW="7577985" imgH="2359356" progId="Excel.Chart.8">
              <p:embed/>
            </p:oleObj>
          </a:graphicData>
        </a:graphic>
      </p:graphicFrame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313"/>
            <a:ext cx="8686800" cy="7858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Вакансии в общеобразовательных учреждениях Волоконовского района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5039B1-DDE7-41B9-8A25-F93ADB2F7894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  <p:pic>
        <p:nvPicPr>
          <p:cNvPr id="1026" name="Picture 2" descr="C:\Documents and Settings\Бажанова\Рабочий стол\грушевска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1" y="1214422"/>
            <a:ext cx="2143140" cy="1189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286000" y="1285875"/>
            <a:ext cx="2143125" cy="822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1200" b="1"/>
              <a:t>учитель начальных классов</a:t>
            </a:r>
          </a:p>
          <a:p>
            <a:pPr marL="342900" indent="-342900" algn="ctr"/>
            <a:r>
              <a:rPr lang="ru-RU" sz="1200" b="1">
                <a:solidFill>
                  <a:srgbClr val="A3171E"/>
                </a:solidFill>
              </a:rPr>
              <a:t>МБОУ «Грушевская ООШ»</a:t>
            </a:r>
          </a:p>
        </p:txBody>
      </p:sp>
      <p:pic>
        <p:nvPicPr>
          <p:cNvPr id="1027" name="Picture 3" descr="C:\Documents and Settings\Бажанова\Рабочий стол\борисовская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85720" y="2928934"/>
            <a:ext cx="2143140" cy="1290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357438" y="2857500"/>
            <a:ext cx="2214562" cy="13700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1200" b="1"/>
              <a:t>учитель начальных классов, </a:t>
            </a:r>
          </a:p>
          <a:p>
            <a:pPr marL="342900" indent="-342900">
              <a:buFontTx/>
              <a:buChar char="-"/>
            </a:pPr>
            <a:r>
              <a:rPr lang="ru-RU" sz="1200" b="1"/>
              <a:t>учитель физики, математики,</a:t>
            </a:r>
          </a:p>
          <a:p>
            <a:pPr marL="342900" indent="-342900"/>
            <a:r>
              <a:rPr lang="ru-RU" sz="1200" b="1"/>
              <a:t>         информатики</a:t>
            </a:r>
          </a:p>
          <a:p>
            <a:pPr marL="342900" indent="-342900" algn="ctr"/>
            <a:r>
              <a:rPr lang="ru-RU" sz="1200" b="1">
                <a:solidFill>
                  <a:srgbClr val="A3171E"/>
                </a:solidFill>
              </a:rPr>
              <a:t>МБОУ «Борисовская  ООШ»</a:t>
            </a:r>
          </a:p>
        </p:txBody>
      </p:sp>
      <p:pic>
        <p:nvPicPr>
          <p:cNvPr id="1028" name="Picture 4" descr="C:\Documents and Settings\Бажанова\Рабочий стол\шидловская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571604" y="4857760"/>
            <a:ext cx="2505061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4357688" y="5143500"/>
            <a:ext cx="2214562" cy="822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1200" b="1"/>
              <a:t>учитель английского языка</a:t>
            </a:r>
          </a:p>
          <a:p>
            <a:pPr marL="342900" indent="-342900" algn="ctr"/>
            <a:r>
              <a:rPr lang="ru-RU" sz="1200" b="1">
                <a:solidFill>
                  <a:srgbClr val="A3171E"/>
                </a:solidFill>
              </a:rPr>
              <a:t>МБОУ «Шидловская  ООШ»</a:t>
            </a:r>
          </a:p>
        </p:txBody>
      </p:sp>
      <p:pic>
        <p:nvPicPr>
          <p:cNvPr id="1029" name="Picture 5" descr="C:\Documents and Settings\Бажанова\Рабочий стол\голофеесвкая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142984"/>
            <a:ext cx="2098676" cy="1363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6858000" y="1357313"/>
            <a:ext cx="22860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  <a:defRPr/>
            </a:pPr>
            <a:r>
              <a:rPr lang="ru-RU" sz="1200" b="1" dirty="0"/>
              <a:t>учитель биологии,</a:t>
            </a:r>
          </a:p>
          <a:p>
            <a:pPr marL="342900" indent="-342900">
              <a:defRPr/>
            </a:pPr>
            <a:r>
              <a:rPr lang="ru-RU" sz="1200" b="1" dirty="0"/>
              <a:t>        химии, географии</a:t>
            </a:r>
          </a:p>
          <a:p>
            <a:pPr marL="342900" indent="-342900" algn="ctr">
              <a:defRPr/>
            </a:pP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</a:rPr>
              <a:t>МБОУ «</a:t>
            </a:r>
            <a:r>
              <a:rPr lang="ru-RU" sz="1200" b="1" dirty="0" err="1">
                <a:solidFill>
                  <a:schemeClr val="accent2">
                    <a:lumMod val="75000"/>
                  </a:schemeClr>
                </a:solidFill>
              </a:rPr>
              <a:t>Голофеевская</a:t>
            </a:r>
            <a:r>
              <a:rPr lang="ru-RU" sz="1200" b="1" dirty="0">
                <a:solidFill>
                  <a:schemeClr val="accent2">
                    <a:lumMod val="75000"/>
                  </a:schemeClr>
                </a:solidFill>
              </a:rPr>
              <a:t> ООШ»</a:t>
            </a:r>
            <a:endParaRPr lang="ru-RU" sz="1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30" name="Picture 6" descr="C:\Documents and Settings\Бажанова\Рабочий стол\фощеват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643438" y="2928934"/>
            <a:ext cx="2143140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Прямоугольник 17"/>
          <p:cNvSpPr/>
          <p:nvPr/>
        </p:nvSpPr>
        <p:spPr>
          <a:xfrm>
            <a:off x="6715125" y="3000375"/>
            <a:ext cx="2071688" cy="822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1200" b="1"/>
              <a:t>учитель русского языка</a:t>
            </a:r>
          </a:p>
          <a:p>
            <a:pPr marL="342900" indent="-342900" algn="ctr"/>
            <a:r>
              <a:rPr lang="ru-RU" sz="1200" b="1">
                <a:solidFill>
                  <a:srgbClr val="A3171E"/>
                </a:solidFill>
              </a:rPr>
              <a:t>МБОУ «Фощеватовская СОШ»</a:t>
            </a: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ВВЕДЕНИЕ в предметную область</a:t>
            </a:r>
            <a:br>
              <a:rPr lang="ru-RU" dirty="0" smtClean="0"/>
            </a:br>
            <a:r>
              <a:rPr lang="ru-RU" dirty="0" smtClean="0"/>
              <a:t>(описание ситуации «как есть»)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539750" y="1214438"/>
            <a:ext cx="6246813" cy="558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b="1" smtClean="0">
                <a:solidFill>
                  <a:srgbClr val="7030A0"/>
                </a:solidFill>
                <a:cs typeface="Times New Roman" pitchFamily="18" charset="0"/>
              </a:rPr>
              <a:t>Основные проблемные поля: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b="1" smtClean="0">
              <a:solidFill>
                <a:srgbClr val="7030A0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smtClean="0">
              <a:solidFill>
                <a:srgbClr val="7030A0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smtClean="0">
              <a:solidFill>
                <a:srgbClr val="7030A0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mtClean="0">
                <a:solidFill>
                  <a:srgbClr val="7030A0"/>
                </a:solidFill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altLang="ru-RU" smtClean="0">
              <a:solidFill>
                <a:srgbClr val="7030A0"/>
              </a:solidFill>
              <a:cs typeface="Times New Roman" pitchFamily="18" charset="0"/>
            </a:endParaRPr>
          </a:p>
          <a:p>
            <a:endParaRPr lang="ru-RU" smtClean="0">
              <a:solidFill>
                <a:srgbClr val="7030A0"/>
              </a:solidFill>
            </a:endParaRPr>
          </a:p>
        </p:txBody>
      </p:sp>
      <p:sp>
        <p:nvSpPr>
          <p:cNvPr id="1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ED0BA0D3-B0E1-4576-9A47-54A889FE9EDC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ru-RU" b="1" dirty="0">
              <a:solidFill>
                <a:schemeClr val="bg1"/>
              </a:solidFill>
            </a:endParaRPr>
          </a:p>
        </p:txBody>
      </p:sp>
      <p:grpSp>
        <p:nvGrpSpPr>
          <p:cNvPr id="24580" name="Группа 5"/>
          <p:cNvGrpSpPr>
            <a:grpSpLocks/>
          </p:cNvGrpSpPr>
          <p:nvPr/>
        </p:nvGrpSpPr>
        <p:grpSpPr bwMode="auto">
          <a:xfrm>
            <a:off x="269875" y="1255713"/>
            <a:ext cx="4346575" cy="4346575"/>
            <a:chOff x="-1989158" y="807727"/>
            <a:chExt cx="4346269" cy="4346269"/>
          </a:xfrm>
        </p:grpSpPr>
        <p:sp>
          <p:nvSpPr>
            <p:cNvPr id="13" name="Прямоугольник 12"/>
            <p:cNvSpPr/>
            <p:nvPr/>
          </p:nvSpPr>
          <p:spPr>
            <a:xfrm rot="16200000">
              <a:off x="-1989158" y="2833234"/>
              <a:ext cx="4346269" cy="29525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Прямоугольник 13"/>
            <p:cNvSpPr/>
            <p:nvPr/>
          </p:nvSpPr>
          <p:spPr>
            <a:xfrm>
              <a:off x="-1989158" y="2833234"/>
              <a:ext cx="4346269" cy="29525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0" tIns="0" rIns="260296" bIns="0" spcCol="1270"/>
            <a:lstStyle/>
            <a:p>
              <a:pPr algn="r"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900" dirty="0"/>
            </a:p>
          </p:txBody>
        </p:sp>
      </p:grpSp>
      <p:grpSp>
        <p:nvGrpSpPr>
          <p:cNvPr id="24581" name="Группа 6"/>
          <p:cNvGrpSpPr>
            <a:grpSpLocks/>
          </p:cNvGrpSpPr>
          <p:nvPr/>
        </p:nvGrpSpPr>
        <p:grpSpPr bwMode="auto">
          <a:xfrm>
            <a:off x="4424363" y="1255713"/>
            <a:ext cx="295275" cy="4346575"/>
            <a:chOff x="2164984" y="807727"/>
            <a:chExt cx="295139" cy="4346269"/>
          </a:xfrm>
        </p:grpSpPr>
        <p:sp>
          <p:nvSpPr>
            <p:cNvPr id="11" name="Прямоугольник 10"/>
            <p:cNvSpPr/>
            <p:nvPr/>
          </p:nvSpPr>
          <p:spPr>
            <a:xfrm rot="16200000">
              <a:off x="139419" y="2833292"/>
              <a:ext cx="4346269" cy="29513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Прямоугольник 11"/>
            <p:cNvSpPr/>
            <p:nvPr/>
          </p:nvSpPr>
          <p:spPr>
            <a:xfrm rot="16200000">
              <a:off x="139419" y="2833292"/>
              <a:ext cx="4346269" cy="2951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0" tIns="0" rIns="260296" bIns="0" spcCol="1270"/>
            <a:lstStyle/>
            <a:p>
              <a:pPr algn="r"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900" dirty="0"/>
            </a:p>
          </p:txBody>
        </p:sp>
      </p:grpSp>
      <p:grpSp>
        <p:nvGrpSpPr>
          <p:cNvPr id="24582" name="Группа 7"/>
          <p:cNvGrpSpPr>
            <a:grpSpLocks/>
          </p:cNvGrpSpPr>
          <p:nvPr/>
        </p:nvGrpSpPr>
        <p:grpSpPr bwMode="auto">
          <a:xfrm>
            <a:off x="6553200" y="1255713"/>
            <a:ext cx="295275" cy="4346575"/>
            <a:chOff x="4293561" y="807727"/>
            <a:chExt cx="295139" cy="4346269"/>
          </a:xfrm>
        </p:grpSpPr>
        <p:sp>
          <p:nvSpPr>
            <p:cNvPr id="9" name="Прямоугольник 8"/>
            <p:cNvSpPr/>
            <p:nvPr/>
          </p:nvSpPr>
          <p:spPr>
            <a:xfrm rot="16200000">
              <a:off x="2267996" y="2833292"/>
              <a:ext cx="4346269" cy="29513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Прямоугольник 9"/>
            <p:cNvSpPr/>
            <p:nvPr/>
          </p:nvSpPr>
          <p:spPr>
            <a:xfrm rot="16200000">
              <a:off x="2267996" y="2833292"/>
              <a:ext cx="4346269" cy="29513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0" tIns="0" rIns="260296" bIns="0" spcCol="1270"/>
            <a:lstStyle/>
            <a:p>
              <a:pPr algn="r"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900" dirty="0"/>
            </a:p>
          </p:txBody>
        </p:sp>
      </p:grpSp>
      <p:graphicFrame>
        <p:nvGraphicFramePr>
          <p:cNvPr id="18" name="Схема 17"/>
          <p:cNvGraphicFramePr/>
          <p:nvPr/>
        </p:nvGraphicFramePr>
        <p:xfrm>
          <a:off x="714348" y="1916832"/>
          <a:ext cx="7715304" cy="4635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404813"/>
            <a:ext cx="8686800" cy="841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Цель и результат проекта</a:t>
            </a:r>
            <a:endParaRPr lang="ru-RU" sz="3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921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2BF2B291-938B-4A07-AAA2-307936200F43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107950" y="1108075"/>
          <a:ext cx="8928992" cy="5623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44216"/>
                <a:gridCol w="6984776"/>
              </a:tblGrid>
              <a:tr h="787690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Цель проекта: </a:t>
                      </a:r>
                      <a:endParaRPr lang="ru-RU" sz="1600" b="1" dirty="0"/>
                    </a:p>
                  </a:txBody>
                  <a:tcPr marL="91443" marR="91443" marT="45728" marB="45728" anchor="ctr"/>
                </a:tc>
                <a:tc>
                  <a:txBody>
                    <a:bodyPr/>
                    <a:lstStyle/>
                    <a:p>
                      <a:pPr lvl="0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Привлечение ежегодно не менее 5 молодых специалистов для работы в образовательных учреждениях Волоконовского района к 1 октября 2018 года</a:t>
                      </a:r>
                      <a:endParaRPr kumimoji="0" lang="ru-RU" sz="16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3" marR="91443" marT="45728" marB="45728" anchor="ctr"/>
                </a:tc>
              </a:tr>
              <a:tr h="25714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Способ достижения цели:</a:t>
                      </a:r>
                      <a:endParaRPr lang="ru-RU" sz="1600" b="1" dirty="0"/>
                    </a:p>
                  </a:txBody>
                  <a:tcPr marL="91443" marR="91443" marT="45728" marB="45728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Формирование системы мер по привлечению молодых специалистов для работы в образовательных организациях Волоконовского района</a:t>
                      </a:r>
                    </a:p>
                  </a:txBody>
                  <a:tcPr marL="91443" marR="91443" marT="45728" marB="45728" anchor="ctr"/>
                </a:tc>
              </a:tr>
              <a:tr h="18206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Результат проекта:</a:t>
                      </a:r>
                      <a:endParaRPr lang="ru-RU" sz="1600" b="1" dirty="0"/>
                    </a:p>
                  </a:txBody>
                  <a:tcPr marL="91443" marR="91443" marT="45728" marB="45728" anchor="ctr"/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образовательных учреждениях района работает не менее 15 молодых специалистов, трудоустроенных за период с 2016 по 2018 годы</a:t>
                      </a:r>
                    </a:p>
                  </a:txBody>
                  <a:tcPr marL="91443" marR="91443" marT="45728" marB="45728" anchor="ctr"/>
                </a:tc>
              </a:tr>
              <a:tr h="2421084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Требования к результату: </a:t>
                      </a:r>
                      <a:endParaRPr kumimoji="0"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3" marR="91443" marT="45728" marB="45728" anchor="ctr"/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1.Количество молодых специалистов, трудоустроившихся и работающих в общеобразовательных учреждениях района, определяется по количеству прибывших молодых учителей за период с 2016 по 2018 годы и составляет не менее 15 человек.</a:t>
                      </a:r>
                    </a:p>
                    <a:p>
                      <a:pPr marL="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2.Создан электронный банк данных не менее чем на 15 молодых учителей, трудоустроенных за период с 2016 по 2018 годы.</a:t>
                      </a:r>
                    </a:p>
                    <a:p>
                      <a:pPr marL="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Создан банк данных не менее чем на 15 выпускников общеобразовательных учреждений района, обучающихся на педагогических факультетах в учреждениях высшего и среднего профессионального образования.</a:t>
                      </a:r>
                    </a:p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Заключено не менее 6 договоров об образовательном займе за период с 2016 по 2018 годы.</a:t>
                      </a:r>
                    </a:p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Выплачено единовременное пособие не менее чем 15 молодым специалистам.</a:t>
                      </a:r>
                    </a:p>
                  </a:txBody>
                  <a:tcPr marL="91443" marR="91443" marT="45728" marB="45728" anchor="ctr"/>
                </a:tc>
              </a:tr>
              <a:tr h="56220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Пользователи результата проекта: </a:t>
                      </a:r>
                      <a:endParaRPr lang="ru-RU" sz="1600" b="1" dirty="0"/>
                    </a:p>
                  </a:txBody>
                  <a:tcPr marL="91443" marR="91443" marT="45728" marB="45728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Муниципальные бюджетные образовательные  учреждения Волоконовского района, молодые специалисты.</a:t>
                      </a:r>
                      <a:endParaRPr kumimoji="0" lang="ru-RU" sz="16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3" marR="91443" marT="45728" marB="45728" anchor="ctr"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714375"/>
            <a:ext cx="8686800" cy="52863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dirty="0" smtClean="0"/>
              <a:t>Введение в предметную область</a:t>
            </a:r>
            <a:br>
              <a:rPr lang="ru-RU" sz="3200" dirty="0" smtClean="0"/>
            </a:br>
            <a:r>
              <a:rPr lang="ru-RU" sz="3200" dirty="0" smtClean="0"/>
              <a:t>(описание ситуации «как будет»)</a:t>
            </a:r>
            <a:br>
              <a:rPr lang="ru-RU" sz="3200" dirty="0" smtClean="0"/>
            </a:br>
            <a:r>
              <a:rPr lang="ru-RU" sz="3000" dirty="0" smtClean="0"/>
              <a:t/>
            </a:r>
            <a:br>
              <a:rPr lang="ru-RU" sz="3000" dirty="0" smtClean="0"/>
            </a:b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C44BA285-0330-44D1-9D9F-C7F5BF40BA5C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952500" y="2492375"/>
          <a:ext cx="2773546" cy="1357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1337"/>
                <a:gridCol w="936104"/>
                <a:gridCol w="936105"/>
              </a:tblGrid>
              <a:tr h="6786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 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r>
                        <a:rPr lang="ru-RU" baseline="0" dirty="0" smtClean="0"/>
                        <a:t> 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</a:tr>
              <a:tr h="6786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 чел.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755650" y="5229225"/>
          <a:ext cx="3133012" cy="1013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089"/>
                <a:gridCol w="1012811"/>
                <a:gridCol w="1008112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 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r>
                        <a:rPr lang="ru-RU" baseline="0" dirty="0" smtClean="0"/>
                        <a:t> 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r>
                        <a:rPr lang="ru-RU" baseline="0" dirty="0" smtClean="0"/>
                        <a:t>  </a:t>
                      </a:r>
                      <a:r>
                        <a:rPr lang="ru-RU" dirty="0" smtClean="0"/>
                        <a:t>год</a:t>
                      </a:r>
                      <a:endParaRPr lang="ru-RU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чел.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139952" y="2355656"/>
            <a:ext cx="4876800" cy="3657600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28704" name="TextBox 7"/>
          <p:cNvSpPr txBox="1">
            <a:spLocks noChangeArrowheads="1"/>
          </p:cNvSpPr>
          <p:nvPr/>
        </p:nvSpPr>
        <p:spPr bwMode="auto">
          <a:xfrm>
            <a:off x="107950" y="1155700"/>
            <a:ext cx="44640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/>
              <a:t>Количество молодых педагогических работников, прибывших на работу в образовательные  учреждения района</a:t>
            </a:r>
            <a:endParaRPr lang="ru-RU"/>
          </a:p>
        </p:txBody>
      </p:sp>
      <p:sp>
        <p:nvSpPr>
          <p:cNvPr id="28705" name="TextBox 11"/>
          <p:cNvSpPr txBox="1">
            <a:spLocks noChangeArrowheads="1"/>
          </p:cNvSpPr>
          <p:nvPr/>
        </p:nvSpPr>
        <p:spPr bwMode="auto">
          <a:xfrm>
            <a:off x="107950" y="4071938"/>
            <a:ext cx="44640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b="1"/>
              <a:t>Общее количество молодых</a:t>
            </a:r>
          </a:p>
          <a:p>
            <a:pPr marL="342900" indent="-342900" algn="ctr"/>
            <a:r>
              <a:rPr lang="ru-RU" b="1"/>
              <a:t> специалистов по состоянию </a:t>
            </a:r>
          </a:p>
          <a:p>
            <a:pPr marL="342900" indent="-342900" algn="ctr"/>
            <a:r>
              <a:rPr lang="ru-RU" b="1"/>
              <a:t>на 01 сентября</a:t>
            </a:r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" y="214313"/>
            <a:ext cx="8848725" cy="7858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Введение в предметную область</a:t>
            </a:r>
            <a:br>
              <a:rPr lang="ru-RU" dirty="0" smtClean="0"/>
            </a:br>
            <a:r>
              <a:rPr lang="ru-RU" dirty="0" smtClean="0"/>
              <a:t>(описание ситуации «как будет»)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AF7E91-12B9-4100-AEC3-30A78A9AA5DA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30723" name="Прямоугольник 4"/>
          <p:cNvSpPr>
            <a:spLocks noChangeArrowheads="1"/>
          </p:cNvSpPr>
          <p:nvPr/>
        </p:nvSpPr>
        <p:spPr bwMode="auto">
          <a:xfrm>
            <a:off x="285750" y="1214438"/>
            <a:ext cx="8358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b="1"/>
              <a:t>Количество молодых педагогических работников, </a:t>
            </a:r>
          </a:p>
          <a:p>
            <a:pPr marL="342900" indent="-342900" algn="ctr"/>
            <a:r>
              <a:rPr lang="ru-RU" b="1"/>
              <a:t>прибывших на работу в образовательные учреждения района</a:t>
            </a:r>
            <a:endParaRPr lang="ru-RU" sz="1600" b="1"/>
          </a:p>
        </p:txBody>
      </p:sp>
      <p:graphicFrame>
        <p:nvGraphicFramePr>
          <p:cNvPr id="30724" name="Диаграмма 5"/>
          <p:cNvGraphicFramePr>
            <a:graphicFrameLocks/>
          </p:cNvGraphicFramePr>
          <p:nvPr/>
        </p:nvGraphicFramePr>
        <p:xfrm>
          <a:off x="428625" y="1928813"/>
          <a:ext cx="8001000" cy="1857375"/>
        </p:xfrm>
        <a:graphic>
          <a:graphicData uri="http://schemas.openxmlformats.org/presentationml/2006/ole">
            <p:oleObj spid="_x0000_s30724" r:id="rId3" imgW="8004742" imgH="1859441" progId="Excel.Chart.8">
              <p:embed/>
            </p:oleObj>
          </a:graphicData>
        </a:graphic>
      </p:graphicFrame>
      <p:sp>
        <p:nvSpPr>
          <p:cNvPr id="30725" name="Прямоугольник 7"/>
          <p:cNvSpPr>
            <a:spLocks noChangeArrowheads="1"/>
          </p:cNvSpPr>
          <p:nvPr/>
        </p:nvSpPr>
        <p:spPr bwMode="auto">
          <a:xfrm>
            <a:off x="857250" y="3857625"/>
            <a:ext cx="7429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b="1"/>
              <a:t>Общее количество молодых специалистов </a:t>
            </a:r>
          </a:p>
          <a:p>
            <a:pPr marL="342900" indent="-342900" algn="ctr"/>
            <a:r>
              <a:rPr lang="ru-RU" b="1"/>
              <a:t>по состоянию на 01 сентября</a:t>
            </a:r>
          </a:p>
        </p:txBody>
      </p:sp>
      <p:graphicFrame>
        <p:nvGraphicFramePr>
          <p:cNvPr id="30726" name="Диаграмма 8"/>
          <p:cNvGraphicFramePr>
            <a:graphicFrameLocks/>
          </p:cNvGraphicFramePr>
          <p:nvPr/>
        </p:nvGraphicFramePr>
        <p:xfrm>
          <a:off x="428625" y="4786313"/>
          <a:ext cx="8215313" cy="1500187"/>
        </p:xfrm>
        <a:graphic>
          <a:graphicData uri="http://schemas.openxmlformats.org/presentationml/2006/ole">
            <p:oleObj spid="_x0000_s30726" r:id="rId4" imgW="8218120" imgH="1499746" progId="Excel.Chart.8">
              <p:embed/>
            </p:oleObj>
          </a:graphicData>
        </a:graphic>
      </p:graphicFrame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85750"/>
            <a:ext cx="8686800" cy="64293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Введение в предметную область</a:t>
            </a:r>
            <a:br>
              <a:rPr lang="ru-RU" dirty="0" smtClean="0"/>
            </a:br>
            <a:r>
              <a:rPr lang="ru-RU" dirty="0" smtClean="0"/>
              <a:t>(описание ситуации «как будет»)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6AF25-AF8D-4FED-BAC4-2DB0A9496541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285720" y="1214422"/>
          <a:ext cx="850112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07950" y="1125538"/>
          <a:ext cx="8895990" cy="5578130"/>
        </p:xfrm>
        <a:graphic>
          <a:graphicData uri="http://schemas.openxmlformats.org/drawingml/2006/table">
            <a:tbl>
              <a:tblPr/>
              <a:tblGrid>
                <a:gridCol w="503238"/>
                <a:gridCol w="3600450"/>
                <a:gridCol w="720725"/>
                <a:gridCol w="792162"/>
                <a:gridCol w="777875"/>
                <a:gridCol w="208244"/>
                <a:gridCol w="208244"/>
                <a:gridCol w="208244"/>
                <a:gridCol w="208244"/>
                <a:gridCol w="208244"/>
                <a:gridCol w="209550"/>
                <a:gridCol w="208244"/>
                <a:gridCol w="208244"/>
                <a:gridCol w="208244"/>
                <a:gridCol w="208244"/>
                <a:gridCol w="209550"/>
                <a:gridCol w="208244"/>
              </a:tblGrid>
              <a:tr h="27463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 ние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2018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1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Аналитический (статистический) блок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01.02.16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A42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работы по предварительному комплектованию общеобразовательных организаций района педагогическими кадрами на будущий учебный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01.02.16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01.02.17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01.02.18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28.02.16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28.02.17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28.02.18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работы с учащимися  ВУЗов и СУЗов педагогической направленности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-обучающихся по целевому (контрактному) направлению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обучающихся вне рамок целевого (контрактного) обучения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банка данных о наличии вакантных мест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Методический блок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30.09.18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и организация работы «Школы молодого специалиста»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29.09.18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813" y="6429375"/>
            <a:ext cx="458787" cy="304800"/>
          </a:xfrm>
        </p:spPr>
        <p:txBody>
          <a:bodyPr/>
          <a:lstStyle/>
          <a:p>
            <a:pPr algn="ctr">
              <a:defRPr/>
            </a:pPr>
            <a:fld id="{40070EC9-64C9-4C46-997C-0F75213601AF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11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07950" y="1125538"/>
          <a:ext cx="8895990" cy="5300967"/>
        </p:xfrm>
        <a:graphic>
          <a:graphicData uri="http://schemas.openxmlformats.org/drawingml/2006/table">
            <a:tbl>
              <a:tblPr/>
              <a:tblGrid>
                <a:gridCol w="503238"/>
                <a:gridCol w="3600450"/>
                <a:gridCol w="720725"/>
                <a:gridCol w="792162"/>
                <a:gridCol w="777875"/>
                <a:gridCol w="208244"/>
                <a:gridCol w="208244"/>
                <a:gridCol w="208244"/>
                <a:gridCol w="208244"/>
                <a:gridCol w="208244"/>
                <a:gridCol w="209550"/>
                <a:gridCol w="208244"/>
                <a:gridCol w="208244"/>
                <a:gridCol w="208244"/>
                <a:gridCol w="208244"/>
                <a:gridCol w="209550"/>
                <a:gridCol w="208244"/>
              </a:tblGrid>
              <a:tr h="27463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 ние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2018 год</a:t>
                      </a: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1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4 кв</a:t>
                      </a:r>
                    </a:p>
                  </a:txBody>
                  <a:tcPr marL="35998" marR="3599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работы по наставничеству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29.09.18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рейтингования среди молодых учителей, имеющих стаж работы не менее 1 года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30.09.16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30.09.17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30.09.18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профориентационной работы среди старшеклассников общеобразовательных школ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30.05.18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Оказание материальной поддержки молодым специалистам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30.09.18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Внесение изменений в Положение о порядке и условиях выплаты единовременного пособия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30.04.16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Выплаты ежегодного пособия молодым специалистам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20.06.16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20.06.17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20.06.18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30.06.16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30.06.17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30.06.18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Заключение договоров об образовательном займе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31.10.16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31.10.17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30.09.18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7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Итого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696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01.02.16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cs typeface="Arial" charset="0"/>
                        </a:rPr>
                        <a:t>30.09.18</a:t>
                      </a:r>
                    </a:p>
                  </a:txBody>
                  <a:tcPr marL="91422" marR="91422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A42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2" marR="91422"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813" y="6429375"/>
            <a:ext cx="458787" cy="304800"/>
          </a:xfrm>
        </p:spPr>
        <p:txBody>
          <a:bodyPr/>
          <a:lstStyle/>
          <a:p>
            <a:pPr algn="ctr">
              <a:defRPr/>
            </a:pPr>
            <a:fld id="{3866485D-64A0-4753-BF92-C77418C6C201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12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699125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1444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Аналитический (статистический) блок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работы по предварительному комплектованию общеобразовательных организаций района педагогическими кадрами на будущий учебный год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работы с учащимися  ВУЗов и СУЗов педагогической направленности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-обучающихся по целевому (контрактному) направлению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обучающихся вне рамок целевого (контрактного) обучения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Формирование банка данных о наличии вакантных мест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Методический блок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и организация работы «Школы молодого специалиста»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486400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1444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работы по наставничеству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рейтингования среди молодых учителей, имеющих стаж работы не менее 1 года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профориентационной работы среди старшеклассников общеобразовательных школ района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Оказание материальной поддержки молодым специалистам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572,0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572,0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Внесение изменений в Положение о порядке и условиях выплаты единовременного пособия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Выплаты единовременного пособия молодым специалистам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500,0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500,0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Заключение договоров об образовательном займе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72,0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72,0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Всего:</a:t>
                      </a:r>
                    </a:p>
                  </a:txBody>
                  <a:tcPr marL="91442" marR="91442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582,0</a:t>
                      </a:r>
                    </a:p>
                  </a:txBody>
                  <a:tcPr marL="36001" marR="71994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582,0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6001" marR="71994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313"/>
            <a:ext cx="8686800" cy="78581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Формы участия области</a:t>
            </a:r>
            <a:br>
              <a:rPr lang="ru-RU" dirty="0" smtClean="0"/>
            </a:br>
            <a:r>
              <a:rPr lang="ru-RU" dirty="0" smtClean="0"/>
              <a:t>в реализации проекта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E66D3-E868-4300-8FD0-8B23B7A72B40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388" y="1112838"/>
          <a:ext cx="8813800" cy="5445125"/>
        </p:xfrm>
        <a:graphic>
          <a:graphicData uri="http://schemas.openxmlformats.org/drawingml/2006/table">
            <a:tbl>
              <a:tblPr/>
              <a:tblGrid>
                <a:gridCol w="1871662"/>
                <a:gridCol w="2376934"/>
                <a:gridCol w="1467991"/>
                <a:gridCol w="1549400"/>
                <a:gridCol w="1547813"/>
              </a:tblGrid>
              <a:tr h="300557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Бюджетное финансирование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882"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Форма участия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Размер участия бюджета, тыс. руб.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9400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Федеральный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Областной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Местный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3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Прямое бюджетное финансирование 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Программа «Развитие образования Волоконовского района на 2014-2020 годы»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582,0 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3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Дороги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3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Субсидии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3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59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ИТОГО: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0 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 0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582,0 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642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Программы государственной поддержки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Потребность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Финансовые вложения, тыс. руб.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Электроэнергия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Газоснабжение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ru-RU" sz="180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Водоснабжение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ru-RU" sz="180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Гарантии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Залоги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Прочие формы участия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3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7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Земельный участок: 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у</a:t>
                      </a: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казать адрес расположения земельного участка, указать площадь земельного участка, указать расчетную стоимость (аренды) участка</a:t>
                      </a:r>
                    </a:p>
                  </a:txBody>
                  <a:tcPr marL="36000" marR="36000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0" marB="413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0" marB="413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75"/>
            <a:ext cx="8686800" cy="857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Показатели социальной, БЮДЖЕТНОЙ и экономической эффективности проекта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697741-276F-4C6A-A93A-B5DB9572BDA9}" type="slidenum">
              <a:rPr lang="ru-RU" smtClean="0"/>
              <a:pPr>
                <a:defRPr/>
              </a:pPr>
              <a:t>16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388" y="1179513"/>
          <a:ext cx="8882062" cy="54054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6717"/>
                <a:gridCol w="6374013"/>
                <a:gridCol w="1177356"/>
                <a:gridCol w="863976"/>
              </a:tblGrid>
              <a:tr h="254836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gridSpan="3"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Социальная эффективность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hMerge="1">
                  <a:txBody>
                    <a:bodyPr/>
                    <a:lstStyle/>
                    <a:p>
                      <a:pPr algn="ctr"/>
                      <a:endParaRPr lang="ru-RU" sz="1800" b="0" dirty="0"/>
                    </a:p>
                  </a:txBody>
                  <a:tcPr marL="91443" marR="144004" marT="45714" marB="45714"/>
                </a:tc>
                <a:tc hMerge="1">
                  <a:txBody>
                    <a:bodyPr/>
                    <a:lstStyle/>
                    <a:p>
                      <a:pPr algn="r"/>
                      <a:endParaRPr lang="ru-RU" sz="1800" b="1" dirty="0"/>
                    </a:p>
                  </a:txBody>
                  <a:tcPr marL="91443" marR="108000" marT="45714" marB="45714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1.1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Охват населения социальными благами за период реализации проекта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Тыс. чел. 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b="1" dirty="0" smtClean="0">
                          <a:latin typeface="+mn-lt"/>
                        </a:rPr>
                        <a:t>1,5</a:t>
                      </a:r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1.2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Новые рабочие места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Ед.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1.3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Средняя з/п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Тыс. руб.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1.4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+mn-lt"/>
                        </a:rPr>
                        <a:t>Месячный ФОТ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1.5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Годовой ФОТ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1.6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Иные показатели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2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gridSpan="3"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Бюджетная эффективность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hMerge="1">
                  <a:txBody>
                    <a:bodyPr/>
                    <a:lstStyle/>
                    <a:p>
                      <a:pPr algn="ctr"/>
                      <a:endParaRPr lang="ru-RU" sz="1800" b="0" dirty="0"/>
                    </a:p>
                  </a:txBody>
                  <a:tcPr marL="91443" marR="144004" marT="45714" marB="45714"/>
                </a:tc>
                <a:tc hMerge="1">
                  <a:txBody>
                    <a:bodyPr/>
                    <a:lstStyle/>
                    <a:p>
                      <a:pPr algn="r"/>
                      <a:endParaRPr lang="ru-RU" sz="1800" b="1" dirty="0"/>
                    </a:p>
                  </a:txBody>
                  <a:tcPr marL="91443" marR="108000" marT="45714" marB="45714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2.1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Участие бюджетных источников в проекте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Тыс. руб.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300" b="1" dirty="0" smtClean="0">
                          <a:latin typeface="+mn-lt"/>
                        </a:rPr>
                        <a:t>582,0</a:t>
                      </a:r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2.2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Налоги в консолидированный бюджет области 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</a:t>
                      </a:r>
                      <a:r>
                        <a:rPr lang="ru-RU" sz="1300" b="0" smtClean="0">
                          <a:latin typeface="+mn-lt"/>
                        </a:rPr>
                        <a:t>руб.</a:t>
                      </a:r>
                      <a:endParaRPr lang="ru-RU" sz="1300" b="0" dirty="0" smtClean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2.3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Налог с 1 работника в консолидированный бюджет области 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Целевая выработка на одного работника</a:t>
                      </a:r>
                      <a:endParaRPr kumimoji="0" lang="ru-RU" sz="13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Срок окупаемости бюджетных инвестиций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Лет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2.6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Снижение возможного ущерба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/>
                        <a:t>2.7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Экономия бюджетных средств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1" dirty="0" smtClean="0">
                          <a:latin typeface="+mn-lt"/>
                        </a:rPr>
                        <a:t>3</a:t>
                      </a:r>
                    </a:p>
                  </a:txBody>
                  <a:tcPr marL="36000" marR="36000" marT="18000" marB="18000"/>
                </a:tc>
                <a:tc gridSpan="3"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n-lt"/>
                        </a:rPr>
                        <a:t>Экономическая</a:t>
                      </a:r>
                      <a:r>
                        <a:rPr lang="ru-RU" sz="1300" b="1" baseline="0" dirty="0" smtClean="0">
                          <a:latin typeface="+mn-lt"/>
                        </a:rPr>
                        <a:t> эффективность</a:t>
                      </a:r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+mn-lt"/>
                      </a:endParaRPr>
                    </a:p>
                  </a:txBody>
                  <a:tcPr marL="72000" marR="36000" marT="36009" marB="36009"/>
                </a:tc>
                <a:tc hMerge="1">
                  <a:txBody>
                    <a:bodyPr/>
                    <a:lstStyle/>
                    <a:p>
                      <a:pPr algn="r"/>
                      <a:endParaRPr lang="ru-RU" sz="1600" b="1" dirty="0">
                        <a:latin typeface="+mn-lt"/>
                      </a:endParaRPr>
                    </a:p>
                  </a:txBody>
                  <a:tcPr marL="72000" marR="36000" marT="36009" marB="36009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3.1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Годовой объем выручки </a:t>
                      </a:r>
                      <a:r>
                        <a:rPr lang="ru-RU" sz="1300" baseline="30000" dirty="0" smtClean="0">
                          <a:latin typeface="+mn-lt"/>
                        </a:rPr>
                        <a:t>14</a:t>
                      </a:r>
                      <a:endParaRPr lang="ru-RU" sz="1300" baseline="300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3.2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Годовой объем прибыли</a:t>
                      </a:r>
                      <a:r>
                        <a:rPr lang="ru-RU" sz="1300" baseline="30000" dirty="0" smtClean="0">
                          <a:latin typeface="+mn-lt"/>
                        </a:rPr>
                        <a:t>14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3.3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Рентабельность</a:t>
                      </a:r>
                      <a:r>
                        <a:rPr lang="ru-RU" sz="1300" baseline="30000" dirty="0" smtClean="0">
                          <a:latin typeface="+mn-lt"/>
                        </a:rPr>
                        <a:t>14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%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3.4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Срок окупаемости</a:t>
                      </a:r>
                      <a:r>
                        <a:rPr lang="ru-RU" sz="1300" baseline="0" dirty="0" smtClean="0">
                          <a:latin typeface="+mn-lt"/>
                        </a:rPr>
                        <a:t> проекта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Лет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+mn-lt"/>
                        </a:rPr>
                        <a:t>3.5</a:t>
                      </a:r>
                      <a:endParaRPr lang="ru-RU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Объем</a:t>
                      </a: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инвестиций в основной капитал в рамках проекта</a:t>
                      </a:r>
                      <a:endParaRPr lang="ru-RU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3.6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Объем инвестиций, осваиваемых на территории области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3.7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Иные показатели</a:t>
                      </a:r>
                      <a:endParaRPr kumimoji="0" lang="ru-RU" sz="130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72500" y="6429375"/>
            <a:ext cx="419100" cy="2921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2A10DE8D-C9B3-49ED-BAB2-FEC14F7DDE80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107950" y="1138238"/>
          <a:ext cx="8928100" cy="4954587"/>
        </p:xfrm>
        <a:graphic>
          <a:graphicData uri="http://schemas.openxmlformats.org/drawingml/2006/table">
            <a:tbl>
              <a:tblPr/>
              <a:tblGrid>
                <a:gridCol w="428652"/>
                <a:gridCol w="2451668"/>
                <a:gridCol w="3024336"/>
                <a:gridCol w="3024336"/>
              </a:tblGrid>
              <a:tr h="690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74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Сотников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Алексей Михайлович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Первый заместитель главы администрации района по социальной политике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Куратор проекта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5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Плескачёва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Наталия Евгеньевна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Начальник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управления образования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Руководитель проекта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8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3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Водянова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Елена Евгеньевна</a:t>
                      </a:r>
                      <a:endParaRPr kumimoji="0" lang="ru-RU" sz="16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Главный специалист управления образования</a:t>
                      </a:r>
                      <a:endParaRPr kumimoji="0" 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Администратор проекта, ответственный за работу с молодыми специалистами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4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Давыдова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Елена Евгеньевна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Начальник отдела информатизации и материально-технического оснащения МЦОКО управления образования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Оператор мониторинга проекта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1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5.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Ларина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Кристина Владимировна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Юрисконсульт управления образования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юридическое сопровождение проекта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72500" y="6429375"/>
            <a:ext cx="419100" cy="2921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D63F0A59-30E9-49CD-B2CC-EBE550679C9B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ru-RU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107950" y="1196975"/>
          <a:ext cx="8928100" cy="5627688"/>
        </p:xfrm>
        <a:graphic>
          <a:graphicData uri="http://schemas.openxmlformats.org/drawingml/2006/table">
            <a:tbl>
              <a:tblPr/>
              <a:tblGrid>
                <a:gridCol w="428652"/>
                <a:gridCol w="2451668"/>
                <a:gridCol w="3024336"/>
                <a:gridCol w="3024336"/>
              </a:tblGrid>
              <a:tr h="6902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6.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err="1" smtClean="0">
                          <a:latin typeface="+mn-lt"/>
                        </a:rPr>
                        <a:t>Карагодина</a:t>
                      </a:r>
                      <a:r>
                        <a:rPr lang="ru-RU" sz="1600" b="1" dirty="0" smtClean="0">
                          <a:latin typeface="+mn-lt"/>
                        </a:rPr>
                        <a:t> </a:t>
                      </a:r>
                    </a:p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Наталья Александровна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Заместитель директора МЦОКО управления образования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</a:t>
                      </a:r>
                      <a:r>
                        <a:rPr lang="ru-RU" sz="1600" baseline="0" dirty="0" smtClean="0">
                          <a:latin typeface="+mn-lt"/>
                        </a:rPr>
                        <a:t>  </a:t>
                      </a:r>
                      <a:r>
                        <a:rPr lang="ru-RU" sz="1600" dirty="0" smtClean="0">
                          <a:latin typeface="+mn-lt"/>
                        </a:rPr>
                        <a:t>за методическое сопровождение проекта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7.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err="1" smtClean="0">
                          <a:latin typeface="+mn-lt"/>
                        </a:rPr>
                        <a:t>Голочалова</a:t>
                      </a:r>
                      <a:r>
                        <a:rPr lang="ru-RU" sz="1600" b="1" dirty="0" smtClean="0">
                          <a:latin typeface="+mn-lt"/>
                        </a:rPr>
                        <a:t> </a:t>
                      </a:r>
                    </a:p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Лариса Викторовна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Методист МЦОКО управления образования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методическое сопровождение проекта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8.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Селихова </a:t>
                      </a:r>
                    </a:p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Наталья Викторовна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Главный экономист централизованной бухгалтерии</a:t>
                      </a:r>
                      <a:r>
                        <a:rPr kumimoji="0" lang="ru-RU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управления образования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</a:t>
                      </a:r>
                      <a:r>
                        <a:rPr lang="ru-RU" sz="1600" baseline="0" dirty="0" smtClean="0">
                          <a:latin typeface="+mn-lt"/>
                        </a:rPr>
                        <a:t>  </a:t>
                      </a:r>
                      <a:r>
                        <a:rPr lang="ru-RU" sz="1600" dirty="0" smtClean="0">
                          <a:latin typeface="+mn-lt"/>
                        </a:rPr>
                        <a:t>за финансовое</a:t>
                      </a:r>
                      <a:r>
                        <a:rPr lang="ru-RU" sz="1600" baseline="0" dirty="0" smtClean="0">
                          <a:latin typeface="+mn-lt"/>
                        </a:rPr>
                        <a:t> обеспечение</a:t>
                      </a:r>
                      <a:r>
                        <a:rPr lang="ru-RU" sz="1600" dirty="0" smtClean="0">
                          <a:latin typeface="+mn-lt"/>
                        </a:rPr>
                        <a:t> проекта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9.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err="1" smtClean="0">
                          <a:latin typeface="+mn-lt"/>
                        </a:rPr>
                        <a:t>Широбокова</a:t>
                      </a:r>
                      <a:r>
                        <a:rPr lang="ru-RU" sz="1600" b="1" dirty="0" smtClean="0">
                          <a:latin typeface="+mn-lt"/>
                        </a:rPr>
                        <a:t> </a:t>
                      </a:r>
                    </a:p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Наталья Ивановна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Главный бухгалтер централизованной бухгалтерии</a:t>
                      </a:r>
                      <a:r>
                        <a:rPr kumimoji="0" lang="ru-RU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управления образования</a:t>
                      </a:r>
                      <a:endParaRPr lang="ru-RU" sz="1600" b="0" dirty="0" smtClean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</a:t>
                      </a:r>
                      <a:r>
                        <a:rPr lang="ru-RU" sz="1600" baseline="0" dirty="0" smtClean="0">
                          <a:latin typeface="+mn-lt"/>
                        </a:rPr>
                        <a:t> </a:t>
                      </a:r>
                      <a:r>
                        <a:rPr lang="ru-RU" sz="1600" dirty="0" smtClean="0">
                          <a:latin typeface="+mn-lt"/>
                        </a:rPr>
                        <a:t> финансовое</a:t>
                      </a:r>
                      <a:r>
                        <a:rPr lang="ru-RU" sz="1600" baseline="0" dirty="0" smtClean="0">
                          <a:latin typeface="+mn-lt"/>
                        </a:rPr>
                        <a:t> обеспечение </a:t>
                      </a:r>
                      <a:r>
                        <a:rPr lang="ru-RU" sz="1600" dirty="0" smtClean="0">
                          <a:latin typeface="+mn-lt"/>
                        </a:rPr>
                        <a:t>проекта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10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Алиева Ольга Васильевна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+mn-lt"/>
                        </a:rPr>
                        <a:t>Заместитель директора МБОУ «Волоконовская</a:t>
                      </a:r>
                      <a:r>
                        <a:rPr lang="ru-RU" sz="1600" b="0" baseline="0" dirty="0" smtClean="0">
                          <a:latin typeface="+mn-lt"/>
                        </a:rPr>
                        <a:t> СОШ № 1»</a:t>
                      </a:r>
                      <a:endParaRPr lang="ru-RU" sz="1600" b="0" dirty="0" smtClean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работу по профориентации старшеклассников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3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11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Сильченко Наталья Викторовна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 smtClean="0">
                          <a:latin typeface="+mn-lt"/>
                        </a:rPr>
                        <a:t>Заместитель директора МБОУ «Пятницкая СОШ»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работу по профориентации старшеклассников</a:t>
                      </a:r>
                    </a:p>
                  </a:txBody>
                  <a:tcPr marL="91442" marR="91442" marT="45738" marB="457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395288" y="3000375"/>
            <a:ext cx="8458200" cy="3429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 smtClean="0"/>
              <a:t>Руководитель проекта: </a:t>
            </a:r>
            <a:r>
              <a:rPr lang="ru-RU" b="1" dirty="0" err="1" smtClean="0"/>
              <a:t>Плескачёва</a:t>
            </a:r>
            <a:r>
              <a:rPr lang="ru-RU" b="1" dirty="0" smtClean="0"/>
              <a:t> Наталия Евгеньевна</a:t>
            </a:r>
          </a:p>
          <a:p>
            <a:pPr algn="ctr">
              <a:defRPr/>
            </a:pPr>
            <a:r>
              <a:rPr lang="ru-RU" dirty="0" smtClean="0"/>
              <a:t>тел</a:t>
            </a:r>
            <a:r>
              <a:rPr lang="en-US" dirty="0" smtClean="0"/>
              <a:t>.: (47235) 5-01-97</a:t>
            </a:r>
            <a:endParaRPr lang="ru-RU" dirty="0" smtClean="0"/>
          </a:p>
          <a:p>
            <a:pPr algn="ctr">
              <a:defRPr/>
            </a:pPr>
            <a:r>
              <a:rPr lang="en-US" dirty="0" smtClean="0"/>
              <a:t>e-mail: </a:t>
            </a:r>
            <a:r>
              <a:rPr lang="en-US" u="sng" dirty="0" smtClean="0">
                <a:hlinkClick r:id="rId3"/>
              </a:rPr>
              <a:t>vol-roo@yandex.ru</a:t>
            </a:r>
            <a:endParaRPr lang="ru-RU" dirty="0" smtClean="0"/>
          </a:p>
          <a:p>
            <a:pPr marL="137160" algn="ctr">
              <a:defRPr/>
            </a:pPr>
            <a:endParaRPr lang="ru-RU" dirty="0" smtClean="0"/>
          </a:p>
          <a:p>
            <a:pPr algn="ctr">
              <a:defRPr/>
            </a:pPr>
            <a:r>
              <a:rPr lang="ru-RU" b="1" dirty="0" smtClean="0"/>
              <a:t>Администратор проекта: Водянова Елена Евгеньевна</a:t>
            </a:r>
          </a:p>
          <a:p>
            <a:pPr algn="ctr">
              <a:defRPr/>
            </a:pPr>
            <a:r>
              <a:rPr lang="ru-RU" dirty="0" smtClean="0"/>
              <a:t>тел.: (47235) 5-04-93</a:t>
            </a:r>
          </a:p>
          <a:p>
            <a:pPr algn="ctr">
              <a:defRPr/>
            </a:pPr>
            <a:r>
              <a:rPr lang="en-US" dirty="0" smtClean="0"/>
              <a:t>e-mail:  </a:t>
            </a:r>
            <a:r>
              <a:rPr lang="en-US" u="sng" dirty="0" smtClean="0">
                <a:hlinkClick r:id="rId3"/>
              </a:rPr>
              <a:t>vol-roo@yandex.ru</a:t>
            </a:r>
            <a:endParaRPr lang="ru-RU" dirty="0" smtClean="0"/>
          </a:p>
          <a:p>
            <a:pPr marL="137160" algn="ctr">
              <a:defRPr/>
            </a:pPr>
            <a:endParaRPr lang="ru-RU" sz="16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0975" y="2286000"/>
            <a:ext cx="8686800" cy="85725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dirty="0"/>
              <a:t>Контактные данные: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72500" y="6429375"/>
            <a:ext cx="419100" cy="292100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/>
          <a:lstStyle/>
          <a:p>
            <a:pPr>
              <a:defRPr/>
            </a:pPr>
            <a:fld id="{C92E70AD-5611-48DE-AF27-FCD92786F246}" type="slidenum">
              <a:rPr lang="ru-RU" b="1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3012" name="Rectangle 7"/>
          <p:cNvSpPr>
            <a:spLocks noChangeArrowheads="1"/>
          </p:cNvSpPr>
          <p:nvPr/>
        </p:nvSpPr>
        <p:spPr bwMode="auto">
          <a:xfrm>
            <a:off x="1508125" y="242887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00"/>
      </a:hlink>
      <a:folHlink>
        <a:srgbClr val="00206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25852</TotalTime>
  <Words>1652</Words>
  <Application>Microsoft Office PowerPoint</Application>
  <PresentationFormat>Экран (4:3)</PresentationFormat>
  <Paragraphs>615</Paragraphs>
  <Slides>19</Slides>
  <Notes>10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Franklin Gothic Medium</vt:lpstr>
      <vt:lpstr>Franklin Gothic Book</vt:lpstr>
      <vt:lpstr>Wingdings 2</vt:lpstr>
      <vt:lpstr>Calibri</vt:lpstr>
      <vt:lpstr>Times New Roman</vt:lpstr>
      <vt:lpstr>Arial Narrow</vt:lpstr>
      <vt:lpstr>Трек</vt:lpstr>
      <vt:lpstr>Диаграмма Microsoft Excel</vt:lpstr>
      <vt:lpstr>Презентация проекта «Создание и внедрение системы мер по привлечению молодых специалистов для работы в образовательных организациях Волоконовского района»</vt:lpstr>
      <vt:lpstr>Введение в предметную область (описание ситуации «как есть») </vt:lpstr>
      <vt:lpstr>Введение в предметную область (описание ситуации «как есть») </vt:lpstr>
      <vt:lpstr>Введение в предметную область (описание ситуации «как есть») </vt:lpstr>
      <vt:lpstr>Вакансии в общеобразовательных учреждениях Волоконовского района</vt:lpstr>
      <vt:lpstr>ВВЕДЕНИЕ в предметную область (описание ситуации «как есть») </vt:lpstr>
      <vt:lpstr>Цель и результат проекта</vt:lpstr>
      <vt:lpstr>Введение в предметную область (описание ситуации «как будет»)  </vt:lpstr>
      <vt:lpstr>Введение в предметную область (описание ситуации «как будет»)</vt:lpstr>
      <vt:lpstr>Введение в предметную область (описание ситуации «как будет»)</vt:lpstr>
      <vt:lpstr>Основные блоки работ проекта</vt:lpstr>
      <vt:lpstr>Основные блоки работ проекта</vt:lpstr>
      <vt:lpstr>Бюджет проекта</vt:lpstr>
      <vt:lpstr>Бюджет проекта</vt:lpstr>
      <vt:lpstr>Формы участия области в реализации проекта</vt:lpstr>
      <vt:lpstr>Показатели социальной, БЮДЖЕТНОЙ и экономической эффективности проекта</vt:lpstr>
      <vt:lpstr>Команда проекта</vt:lpstr>
      <vt:lpstr>Команда проекта</vt:lpstr>
      <vt:lpstr>Контактные данные:  </vt:lpstr>
    </vt:vector>
  </TitlesOfParts>
  <Company>GUP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 Гончаренко</dc:creator>
  <cp:lastModifiedBy>Фесенко Юрий</cp:lastModifiedBy>
  <cp:revision>1085</cp:revision>
  <cp:lastPrinted>2013-01-24T11:51:16Z</cp:lastPrinted>
  <dcterms:created xsi:type="dcterms:W3CDTF">2010-02-20T13:06:54Z</dcterms:created>
  <dcterms:modified xsi:type="dcterms:W3CDTF">2016-12-16T11:57:26Z</dcterms:modified>
</cp:coreProperties>
</file>