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handoutMasterIdLst>
    <p:handoutMasterId r:id="rId29"/>
  </p:handoutMasterIdLst>
  <p:sldIdLst>
    <p:sldId id="648" r:id="rId2"/>
    <p:sldId id="680" r:id="rId3"/>
    <p:sldId id="722" r:id="rId4"/>
    <p:sldId id="726" r:id="rId5"/>
    <p:sldId id="731" r:id="rId6"/>
    <p:sldId id="732" r:id="rId7"/>
    <p:sldId id="740" r:id="rId8"/>
    <p:sldId id="733" r:id="rId9"/>
    <p:sldId id="734" r:id="rId10"/>
    <p:sldId id="747" r:id="rId11"/>
    <p:sldId id="725" r:id="rId12"/>
    <p:sldId id="739" r:id="rId13"/>
    <p:sldId id="738" r:id="rId14"/>
    <p:sldId id="729" r:id="rId15"/>
    <p:sldId id="737" r:id="rId16"/>
    <p:sldId id="745" r:id="rId17"/>
    <p:sldId id="703" r:id="rId18"/>
    <p:sldId id="705" r:id="rId19"/>
    <p:sldId id="727" r:id="rId20"/>
    <p:sldId id="704" r:id="rId21"/>
    <p:sldId id="706" r:id="rId22"/>
    <p:sldId id="707" r:id="rId23"/>
    <p:sldId id="708" r:id="rId24"/>
    <p:sldId id="724" r:id="rId25"/>
    <p:sldId id="678" r:id="rId26"/>
    <p:sldId id="709" r:id="rId27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9900"/>
    <a:srgbClr val="FFFF99"/>
    <a:srgbClr val="00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99" autoAdjust="0"/>
    <p:restoredTop sz="92185" autoAdjust="0"/>
  </p:normalViewPr>
  <p:slideViewPr>
    <p:cSldViewPr>
      <p:cViewPr>
        <p:scale>
          <a:sx n="80" d="100"/>
          <a:sy n="80" d="100"/>
        </p:scale>
        <p:origin x="-864" y="-7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07AA5C4-D098-4A71-92BA-2615624F0DB7}" type="datetimeFigureOut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9AB09E6-6235-420B-AABD-7F85248218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DC66C5D-1FD3-46D0-AA2A-47277BD47DEB}" type="datetimeFigureOut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4" tIns="45657" rIns="91314" bIns="45657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314" tIns="45657" rIns="91314" bIns="45657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6374C1-17DE-4C65-878D-F285C787D9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Титульный слайд</a:t>
            </a: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35966" indent="-283064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2256" indent="-22645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85158" indent="-22645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38060" indent="-22645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90963" indent="-22645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43865" indent="-22645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396767" indent="-22645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49670" indent="-22645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EEFBDDAD-EE5B-429B-A9FE-BB24516B8CDC}" type="slidenum">
              <a:rPr lang="ru-RU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2A1D9-097A-4D84-835E-CB85F4BB2851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FA765-ED60-4CDD-9BF7-C237C6011A8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BE007-EA23-4A0E-9C41-4D9D766F1D66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62A7F-57AF-40D3-9D84-6FB1233FB7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31C69-90BB-4570-BCFA-5EC508E437C3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FFE0D-7957-4ADA-81CA-1B8A1FC9EB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CE887-834A-4ADC-8749-D78C90B15A65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0C1D7-818F-40FF-BF95-999F4FCC68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2C00D-597B-4182-BDD4-C54099D3BA86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6C118-6E28-4E34-BB84-D18594CA79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8C1C6-645D-4327-82B2-5018C5D255B4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1C251-28E4-4EFC-856C-F46FF8FBDA2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87E13-8195-420C-A5EB-C8A914B67E83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5D6D5-C18F-4885-A40A-47355FEF14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054C03-FE4A-43C0-AAE7-4876CA7E3FD1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468313" y="6477000"/>
            <a:ext cx="8523287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16C7C7-496B-478A-8BE3-9CBF1627BBE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56" r:id="rId1"/>
    <p:sldLayoutId id="2147484757" r:id="rId2"/>
    <p:sldLayoutId id="2147484758" r:id="rId3"/>
    <p:sldLayoutId id="2147484759" r:id="rId4"/>
    <p:sldLayoutId id="2147484760" r:id="rId5"/>
    <p:sldLayoutId id="2147484761" r:id="rId6"/>
    <p:sldLayoutId id="2147484762" r:id="rId7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539750" y="3284538"/>
            <a:ext cx="8313738" cy="360362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200" cap="none" smtClean="0">
                <a:latin typeface="Arial" charset="0"/>
              </a:rPr>
              <a:t>ИТОГОВЫЙ ОТЧЕТ ПО ПРОЕКТУ</a:t>
            </a:r>
            <a:br>
              <a:rPr lang="ru-RU" sz="3200" cap="none" smtClean="0">
                <a:latin typeface="Arial" charset="0"/>
              </a:rPr>
            </a:br>
            <a:r>
              <a:rPr lang="ru-RU" sz="3200" cap="none" smtClean="0">
                <a:latin typeface="Arial" charset="0"/>
              </a:rPr>
              <a:t/>
            </a:r>
            <a:br>
              <a:rPr lang="ru-RU" sz="3200" cap="none" smtClean="0">
                <a:latin typeface="Arial" charset="0"/>
              </a:rPr>
            </a:br>
            <a:r>
              <a:rPr lang="ru-RU" sz="2000" b="1" cap="none" smtClean="0"/>
              <a:t>«Благоустройство родников и озеленение оврагов </a:t>
            </a:r>
            <a:br>
              <a:rPr lang="ru-RU" sz="2000" b="1" cap="none" smtClean="0"/>
            </a:br>
            <a:r>
              <a:rPr lang="ru-RU" sz="2000" b="1" cap="none" smtClean="0"/>
              <a:t>на территории района </a:t>
            </a:r>
            <a:br>
              <a:rPr lang="ru-RU" sz="2000" b="1" cap="none" smtClean="0"/>
            </a:br>
            <a:r>
              <a:rPr lang="ru-RU" sz="2000" b="1" cap="none" smtClean="0"/>
              <a:t>обучающимися образовательных учреждений»</a:t>
            </a:r>
            <a:endParaRPr lang="ru-RU" sz="2000" cap="none" smtClean="0"/>
          </a:p>
        </p:txBody>
      </p:sp>
      <p:sp>
        <p:nvSpPr>
          <p:cNvPr id="9219" name="Подзаголовок 4"/>
          <p:cNvSpPr>
            <a:spLocks noGrp="1"/>
          </p:cNvSpPr>
          <p:nvPr>
            <p:ph type="subTitle" idx="4294967295"/>
          </p:nvPr>
        </p:nvSpPr>
        <p:spPr>
          <a:xfrm>
            <a:off x="381000" y="2205038"/>
            <a:ext cx="8458200" cy="742950"/>
          </a:xfrm>
        </p:spPr>
        <p:txBody>
          <a:bodyPr anchor="b"/>
          <a:lstStyle/>
          <a:p>
            <a:pPr marL="0" indent="0" algn="ctr" eaLnBrk="1" hangingPunct="1">
              <a:buFont typeface="Wingdings 2" pitchFamily="18" charset="2"/>
              <a:buNone/>
            </a:pPr>
            <a:r>
              <a:rPr lang="ru-RU" sz="1800" smtClean="0">
                <a:solidFill>
                  <a:srgbClr val="3D3D3D"/>
                </a:solidFill>
                <a:latin typeface="Arial" charset="0"/>
              </a:rPr>
              <a:t>Муниципальное бюджетное образовательное учреждение </a:t>
            </a:r>
          </a:p>
          <a:p>
            <a:pPr marL="0" indent="0" algn="ctr" eaLnBrk="1" hangingPunct="1">
              <a:buFont typeface="Wingdings 2" pitchFamily="18" charset="2"/>
              <a:buNone/>
            </a:pPr>
            <a:r>
              <a:rPr lang="ru-RU" sz="1800" smtClean="0">
                <a:solidFill>
                  <a:srgbClr val="3D3D3D"/>
                </a:solidFill>
                <a:latin typeface="Arial" charset="0"/>
              </a:rPr>
              <a:t>дополнительного образования детей «Станция юных натуралистов Волоконовского района Белгородской области»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532813" y="6429375"/>
            <a:ext cx="468312" cy="285750"/>
          </a:xfrm>
          <a:solidFill>
            <a:srgbClr val="008000"/>
          </a:solidFill>
          <a:ln>
            <a:solidFill>
              <a:srgbClr val="062329"/>
            </a:solidFill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D7144548-834B-4719-A231-615C0C888CB8}" type="slidenum">
              <a:rPr lang="ru-RU" b="1">
                <a:solidFill>
                  <a:schemeClr val="bg1"/>
                </a:solidFill>
              </a:rPr>
              <a:pPr>
                <a:defRPr/>
              </a:pPr>
              <a:t>1</a:t>
            </a:fld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850" y="5373688"/>
            <a:ext cx="8391525" cy="825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endParaRPr lang="ru-RU" sz="1600">
              <a:solidFill>
                <a:srgbClr val="595959"/>
              </a:solidFill>
            </a:endParaRPr>
          </a:p>
          <a:p>
            <a:r>
              <a:rPr lang="ru-RU" sz="1600">
                <a:solidFill>
                  <a:srgbClr val="595959"/>
                </a:solidFill>
              </a:rPr>
              <a:t>Директор МБОУ ДОД «Станция юных натуралистов»</a:t>
            </a:r>
          </a:p>
          <a:p>
            <a:r>
              <a:rPr lang="ru-RU" sz="1600" b="1">
                <a:solidFill>
                  <a:srgbClr val="595959"/>
                </a:solidFill>
              </a:rPr>
              <a:t>Карайман Наталья Александровна</a:t>
            </a:r>
          </a:p>
        </p:txBody>
      </p:sp>
      <p:sp>
        <p:nvSpPr>
          <p:cNvPr id="9222" name="TextBox 9"/>
          <p:cNvSpPr txBox="1">
            <a:spLocks noChangeArrowheads="1"/>
          </p:cNvSpPr>
          <p:nvPr/>
        </p:nvSpPr>
        <p:spPr bwMode="auto">
          <a:xfrm>
            <a:off x="323850" y="6357938"/>
            <a:ext cx="67865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rgbClr val="595959"/>
                </a:solidFill>
                <a:latin typeface="Franklin Gothic Book" pitchFamily="34" charset="0"/>
              </a:rPr>
              <a:t>Волоконовка, 2013 год</a:t>
            </a:r>
          </a:p>
        </p:txBody>
      </p:sp>
      <p:pic>
        <p:nvPicPr>
          <p:cNvPr id="9223" name="Picture 8" descr="volok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404813"/>
            <a:ext cx="11715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4" name="Line 10"/>
          <p:cNvSpPr>
            <a:spLocks noChangeShapeType="1"/>
          </p:cNvSpPr>
          <p:nvPr/>
        </p:nvSpPr>
        <p:spPr bwMode="auto">
          <a:xfrm>
            <a:off x="468313" y="378936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ru-RU" sz="2700" cap="none" smtClean="0">
                <a:latin typeface="Arial" charset="0"/>
              </a:rPr>
              <a:t/>
            </a:r>
            <a:br>
              <a:rPr lang="ru-RU" sz="2700" cap="none" smtClean="0">
                <a:latin typeface="Arial" charset="0"/>
              </a:rPr>
            </a:br>
            <a:r>
              <a:rPr lang="ru-RU" sz="2700" cap="none" smtClean="0">
                <a:latin typeface="Arial" charset="0"/>
              </a:rPr>
              <a:t/>
            </a:r>
            <a:br>
              <a:rPr lang="ru-RU" sz="2700" cap="none" smtClean="0">
                <a:latin typeface="Arial" charset="0"/>
              </a:rPr>
            </a:br>
            <a:r>
              <a:rPr lang="ru-RU" sz="2700" cap="none" smtClean="0">
                <a:latin typeface="Arial" charset="0"/>
              </a:rPr>
              <a:t/>
            </a:r>
            <a:br>
              <a:rPr lang="ru-RU" sz="2700" cap="none" smtClean="0">
                <a:latin typeface="Arial" charset="0"/>
              </a:rPr>
            </a:br>
            <a:r>
              <a:rPr lang="ru-RU" sz="2700" cap="none" smtClean="0">
                <a:latin typeface="Arial" charset="0"/>
              </a:rPr>
              <a:t/>
            </a:r>
            <a:br>
              <a:rPr lang="ru-RU" sz="2700" cap="none" smtClean="0">
                <a:latin typeface="Arial" charset="0"/>
              </a:rPr>
            </a:br>
            <a:r>
              <a:rPr lang="ru-RU" sz="2700" cap="none" smtClean="0">
                <a:latin typeface="Arial" charset="0"/>
              </a:rPr>
              <a:t>ЦЕЛЬ ПРОЕКТА</a:t>
            </a:r>
            <a:r>
              <a:rPr lang="ru-RU" sz="2700" cap="none" smtClean="0"/>
              <a:t/>
            </a:r>
            <a:br>
              <a:rPr lang="ru-RU" sz="2700" cap="none" smtClean="0"/>
            </a:br>
            <a:r>
              <a:rPr lang="ru-RU" sz="2700" cap="none" smtClean="0"/>
              <a:t/>
            </a:r>
            <a:br>
              <a:rPr lang="ru-RU" sz="2700" cap="none" smtClean="0"/>
            </a:br>
            <a:r>
              <a:rPr lang="ru-RU" sz="2000" cap="none" smtClean="0"/>
              <a:t/>
            </a:r>
            <a:br>
              <a:rPr lang="ru-RU" sz="2000" cap="none" smtClean="0"/>
            </a:br>
            <a:r>
              <a:rPr lang="ru-RU" sz="2000" cap="none" smtClean="0"/>
              <a:t>Вовлечь не менее 255 обучающихся общеобразовательных учреждений района  для участия в экологических мероприятиях к концу 2013 года</a:t>
            </a:r>
            <a:r>
              <a:rPr lang="ru-RU" cap="none" smtClean="0"/>
              <a:t>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8532813" y="6429375"/>
            <a:ext cx="458787" cy="285750"/>
          </a:xfrm>
          <a:solidFill>
            <a:srgbClr val="008000"/>
          </a:solidFill>
          <a:ln>
            <a:solidFill>
              <a:srgbClr val="062329"/>
            </a:solidFill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BE240ED4-5AC4-4B83-AF04-88293E9DB3D5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2</a:t>
            </a:fld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1268" name="Line 8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1317" name="Picture 53" descr="родник СЮН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50825" y="2997200"/>
            <a:ext cx="3960813" cy="3489325"/>
          </a:xfrm>
          <a:prstGeom prst="rect">
            <a:avLst/>
          </a:prstGeom>
          <a:noFill/>
        </p:spPr>
      </p:pic>
      <p:pic>
        <p:nvPicPr>
          <p:cNvPr id="11320" name="Рисунок 5" descr="C:\Documents and Settings\Учитель\Рабочий стол\101MSDCF\DSC0039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72000" y="2997200"/>
            <a:ext cx="3960813" cy="350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СОДЕРЖАНИЮ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94E8A7E-AE59-4C63-AFA3-275D357A91B2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45060" name="Line 8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45128" name="Group 72"/>
          <p:cNvGraphicFramePr>
            <a:graphicFrameLocks noGrp="1"/>
          </p:cNvGraphicFramePr>
          <p:nvPr/>
        </p:nvGraphicFramePr>
        <p:xfrm>
          <a:off x="323850" y="1268413"/>
          <a:ext cx="8605838" cy="4878706"/>
        </p:xfrm>
        <a:graphic>
          <a:graphicData uri="http://schemas.openxmlformats.org/drawingml/2006/table">
            <a:tbl>
              <a:tblPr/>
              <a:tblGrid>
                <a:gridCol w="1104900"/>
                <a:gridCol w="5807075"/>
                <a:gridCol w="1693863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Код задачи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Название задачи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Отклонение, дней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Подготовка приказа «Об участии образовательных учреждений в социальном проекте «Благоустройство родников и озеленение оврагов на территории Волоконовского района обучающимися образовательных учреждений»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Проведение природоохранных мероприятий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Проведение операции «Больше кислорода»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2.2.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Проведение операции «Живи, родник!»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Публикация статей и заметок по итогам проведения операций в районной газете «Красный Октябрь»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Размещение информации об итогах проводимых мероприятий на сайтах района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5.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Подведение итогов участия образовательных учреждений в социальном проекте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6623761-BDFE-49E7-AAD2-99D687E21712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0180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50243" name="Group 67"/>
          <p:cNvGraphicFramePr>
            <a:graphicFrameLocks noGrp="1"/>
          </p:cNvGraphicFramePr>
          <p:nvPr/>
        </p:nvGraphicFramePr>
        <p:xfrm>
          <a:off x="179388" y="1125538"/>
          <a:ext cx="8856662" cy="5644516"/>
        </p:xfrm>
        <a:graphic>
          <a:graphicData uri="http://schemas.openxmlformats.org/drawingml/2006/table">
            <a:tbl>
              <a:tblPr/>
              <a:tblGrid>
                <a:gridCol w="576262"/>
                <a:gridCol w="6985000"/>
                <a:gridCol w="1295400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№ п/п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Контрольное событие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Отклоне-ние, дней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Разработан и утвержден приказ «Об участии образовательных учреждений в социальном проекте «Благоустройство родников и озеленение оврагов на территории Волоконовского района обучающимися образовательных учреждений»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Проведена операция «Больше кислорода»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Определена территория для посадки саженцев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Посажены саженцы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Заложены аллеи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6.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Проведена операция «Живи, родник!»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7.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Подготовлены эскизы по благоустройству родников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8.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Изготовлены и установлены аншлаги с призывами бережного отношения к источникам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9.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Благоустроены родники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Опубликована статья по итогам проведения природоохранных операций в районной газете «Красный Октябрь»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Размещена информация об итогах проведенных природоохранных мероприятий на сайте управления образования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Подведены итоги участия образовательных учреждений в  социальном проекте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7FBAD16-5AE5-4E1E-BF9C-23725F717899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5300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539750" y="13414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ПОСАЖЕНЫ САЖЕНЦЫ</a:t>
            </a:r>
          </a:p>
        </p:txBody>
      </p:sp>
      <p:pic>
        <p:nvPicPr>
          <p:cNvPr id="55304" name="Picture 8" descr="посадка саженцев обучающимися ВСШ №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79388" y="2276475"/>
            <a:ext cx="4249737" cy="3835400"/>
          </a:xfrm>
          <a:prstGeom prst="rect">
            <a:avLst/>
          </a:prstGeom>
          <a:noFill/>
        </p:spPr>
      </p:pic>
      <p:pic>
        <p:nvPicPr>
          <p:cNvPr id="55306" name="Picture 10" descr="укрепляем овраг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2276475"/>
            <a:ext cx="4032250" cy="38163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11D2F26-B49C-43E6-88E2-5B8FB89EBA99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6324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539750" y="13414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ПОСАЖЕНЫ САЖЕНЦЫ</a:t>
            </a:r>
          </a:p>
        </p:txBody>
      </p:sp>
      <p:pic>
        <p:nvPicPr>
          <p:cNvPr id="56327" name="Picture 7" descr="посадка саженцев сосны обучающимися Успенская ООШ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50825" y="1844675"/>
            <a:ext cx="3617913" cy="4824413"/>
          </a:xfrm>
          <a:prstGeom prst="rect">
            <a:avLst/>
          </a:prstGeom>
          <a:noFill/>
        </p:spPr>
      </p:pic>
      <p:pic>
        <p:nvPicPr>
          <p:cNvPr id="56328" name="Picture 8" descr="SAM_2275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00563" y="2205038"/>
            <a:ext cx="4084637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39DCA1F-77DB-415C-A266-CADF2621A49E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65540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539750" y="13414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ПОСАЖЕНЫ САЖЕНЦЫ</a:t>
            </a:r>
          </a:p>
        </p:txBody>
      </p:sp>
      <p:pic>
        <p:nvPicPr>
          <p:cNvPr id="65544" name="Picture 8" descr="озеленяем село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95288" y="2492375"/>
            <a:ext cx="3816350" cy="3640138"/>
          </a:xfrm>
          <a:prstGeom prst="rect">
            <a:avLst/>
          </a:prstGeom>
          <a:noFill/>
        </p:spPr>
      </p:pic>
      <p:pic>
        <p:nvPicPr>
          <p:cNvPr id="65545" name="Picture 9" descr="Посадка саженцев сосны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76825" y="2492375"/>
            <a:ext cx="3602038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1C1EBC0-CC83-40BC-B505-B7834EE4046C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7348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539750" y="13414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ЗАЛОЖЕНЫ АЛЛЕИ</a:t>
            </a:r>
          </a:p>
        </p:txBody>
      </p:sp>
      <p:pic>
        <p:nvPicPr>
          <p:cNvPr id="57351" name="Picture 7" descr="закладка аллеи обучающимися Покровской СОШ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2133600"/>
            <a:ext cx="6337300" cy="4511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CDC992D-FFEE-4CB6-9B92-A94FF15ADBA2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8372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539750" y="13414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ЗАЛОЖЕНЫ АЛЛЕИ</a:t>
            </a:r>
          </a:p>
        </p:txBody>
      </p:sp>
      <p:pic>
        <p:nvPicPr>
          <p:cNvPr id="58375" name="Picture 7" descr="DSC02159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763713" y="1989138"/>
            <a:ext cx="5689600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80EFBF4-3837-4B8B-B140-D90682A29B16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84996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539750" y="13414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ИЗГОТОВЛЕНЫ И УСТАНОВЛЕНЫ АНШЛАГИ </a:t>
            </a:r>
          </a:p>
        </p:txBody>
      </p:sp>
      <p:pic>
        <p:nvPicPr>
          <p:cNvPr id="84998" name="Picture 6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2349500"/>
            <a:ext cx="5083175" cy="38131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F437931-48A1-4579-9100-5FFB215A59CF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48132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8195" name="Text Box 67"/>
          <p:cNvSpPr txBox="1">
            <a:spLocks noChangeArrowheads="1"/>
          </p:cNvSpPr>
          <p:nvPr/>
        </p:nvSpPr>
        <p:spPr bwMode="auto">
          <a:xfrm>
            <a:off x="539750" y="13414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ИЗГОТОВЛЕНЫ И УСТАНОВЛЕНЫ АНШЛАГИ </a:t>
            </a:r>
          </a:p>
        </p:txBody>
      </p:sp>
      <p:pic>
        <p:nvPicPr>
          <p:cNvPr id="48196" name="Picture 68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133600"/>
            <a:ext cx="3241675" cy="4464050"/>
          </a:xfrm>
          <a:prstGeom prst="rect">
            <a:avLst/>
          </a:prstGeom>
          <a:noFill/>
        </p:spPr>
      </p:pic>
      <p:pic>
        <p:nvPicPr>
          <p:cNvPr id="48197" name="Picture 69" descr="P10208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2060575"/>
            <a:ext cx="3311525" cy="45370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F72EF7E-F02B-4391-ABA5-39116E0BB475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64516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539750" y="13414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БЛАГОУСТРОЕНЫ РОДНИКИ</a:t>
            </a:r>
          </a:p>
        </p:txBody>
      </p:sp>
      <p:pic>
        <p:nvPicPr>
          <p:cNvPr id="64520" name="Picture 8" descr="живи, родник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859338" y="3068638"/>
            <a:ext cx="4105275" cy="3311525"/>
          </a:xfrm>
          <a:prstGeom prst="rect">
            <a:avLst/>
          </a:prstGeom>
          <a:noFill/>
        </p:spPr>
      </p:pic>
      <p:pic>
        <p:nvPicPr>
          <p:cNvPr id="64521" name="Picture 9" descr="родник Староивановка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388" y="2997200"/>
            <a:ext cx="4319587" cy="33829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DC7E9FC-BA70-49C3-9E0C-D722CF9902EC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63492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539750" y="13414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БЛАГОУСТРОЕНЫ РОДНИКИ</a:t>
            </a:r>
          </a:p>
        </p:txBody>
      </p:sp>
      <p:pic>
        <p:nvPicPr>
          <p:cNvPr id="63494" name="Picture 6" descr="(Как стало) Грушевская ООШ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50825" y="2133600"/>
            <a:ext cx="4298950" cy="4392613"/>
          </a:xfrm>
          <a:prstGeom prst="rect">
            <a:avLst/>
          </a:prstGeom>
          <a:noFill/>
        </p:spPr>
      </p:pic>
      <p:pic>
        <p:nvPicPr>
          <p:cNvPr id="63495" name="Picture 7" descr="благоустройство родника обучающимися Успенской ООШ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2349500"/>
            <a:ext cx="3892550" cy="41846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6C58768-6410-4F4F-8D3C-D9AD73D4891F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3252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539750" y="13414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БЛАГОУСТРОЕНЫ РОДНИКИ</a:t>
            </a:r>
          </a:p>
        </p:txBody>
      </p:sp>
      <p:pic>
        <p:nvPicPr>
          <p:cNvPr id="53255" name="Picture 7" descr="(как стало) благоустройство родника обучающимися Тишанской СОШ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1844675"/>
            <a:ext cx="5903912" cy="48402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4280875-9756-4B61-A156-7FC169B8E579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62468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539750" y="13414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latin typeface="Times New Roman" pitchFamily="18" charset="0"/>
              </a:rPr>
              <a:t>БЛАГОУСТРОЕНЫ РОДНИКИ</a:t>
            </a:r>
          </a:p>
        </p:txBody>
      </p:sp>
      <p:pic>
        <p:nvPicPr>
          <p:cNvPr id="62470" name="Picture 6" descr="(ка стало) родник благоустроен обучающимися Фощеватовской СОШ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1989138"/>
            <a:ext cx="6096000" cy="4562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/>
          </p:cNvSpPr>
          <p:nvPr>
            <p:ph type="title" sz="quarter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cap="none" smtClean="0">
                <a:latin typeface="Arial" charset="0"/>
              </a:rPr>
              <a:t>В работе…</a:t>
            </a:r>
          </a:p>
        </p:txBody>
      </p:sp>
      <p:pic>
        <p:nvPicPr>
          <p:cNvPr id="82947" name="Picture 3" descr="Родник Успенка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971550" y="1557338"/>
            <a:ext cx="3230563" cy="2424112"/>
          </a:xfrm>
        </p:spPr>
      </p:pic>
      <p:pic>
        <p:nvPicPr>
          <p:cNvPr id="82948" name="Рисунок 3" descr="C:\Documents and Settings\Учитель\Рабочий стол\101MSDCF\DSC00384.JPG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5376863" y="1554163"/>
            <a:ext cx="3155950" cy="2328862"/>
          </a:xfrm>
          <a:noFill/>
        </p:spPr>
      </p:pic>
      <p:pic>
        <p:nvPicPr>
          <p:cNvPr id="82950" name="Picture 6" descr="Родник Грушевская ООШ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screen"/>
          <a:srcRect/>
          <a:stretch>
            <a:fillRect/>
          </a:stretch>
        </p:blipFill>
        <p:spPr>
          <a:xfrm>
            <a:off x="3203575" y="4149725"/>
            <a:ext cx="3455988" cy="2708275"/>
          </a:xfrm>
        </p:spPr>
      </p:pic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1D95B2D-6EE3-480F-AE0E-FDAB4B1028A7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НАСТУПИВШИМ РИСКАМ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9256DB9-D4AA-47F9-B04B-767F1E462CFB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3581" name="Group 29"/>
          <p:cNvGraphicFramePr>
            <a:graphicFrameLocks noGrp="1"/>
          </p:cNvGraphicFramePr>
          <p:nvPr/>
        </p:nvGraphicFramePr>
        <p:xfrm>
          <a:off x="323850" y="1268413"/>
          <a:ext cx="8496300" cy="2092325"/>
        </p:xfrm>
        <a:graphic>
          <a:graphicData uri="http://schemas.openxmlformats.org/drawingml/2006/table">
            <a:tbl>
              <a:tblPr/>
              <a:tblGrid>
                <a:gridCol w="719138"/>
                <a:gridCol w="5473700"/>
                <a:gridCol w="2303462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 п/п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Название риска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Дата наступления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Недостаток финансирования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Не наступал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Незаинтересованность обучающихся в участии в природоохранных мероприятий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Не наступал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Недостаток посадочного материала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Не наступал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БЮДЖЕТУ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2665C25-E6AA-4991-BF4C-82076668719E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18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4690" name="Group 114"/>
          <p:cNvGraphicFramePr>
            <a:graphicFrameLocks noGrp="1"/>
          </p:cNvGraphicFramePr>
          <p:nvPr/>
        </p:nvGraphicFramePr>
        <p:xfrm>
          <a:off x="285750" y="1104900"/>
          <a:ext cx="8715375" cy="5653088"/>
        </p:xfrm>
        <a:graphic>
          <a:graphicData uri="http://schemas.openxmlformats.org/drawingml/2006/table">
            <a:tbl>
              <a:tblPr/>
              <a:tblGrid>
                <a:gridCol w="1033463"/>
                <a:gridCol w="5181600"/>
                <a:gridCol w="1285875"/>
                <a:gridCol w="1214437"/>
              </a:tblGrid>
              <a:tr h="484188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Код задачи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Название задачи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Общая сумма, 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6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План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Факт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Подготовка приказа «Об участии образовательных учреждений в социальном проекте «Благоустройство родников и озеленение оврагов на территории Волоконовского района обучающимися образовательных учреждений»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Проведение природоохранных мероприятий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Проведение операции «Больше кислорода»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2.1.1.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Определение территории для посадки саженцев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2.1.2.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Посадка саженцев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2.1.3.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Закладка аллей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Проведение операции «Живи, родник!»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2.2.1.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Подготовка эскизов благоустройства родников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1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2.2.2.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Изготовление и установка аншлагов с призывами бережного отношения к источникам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8,5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8,5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2.2.3.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Благоустройство родников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БЮДЖЕТУ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490DB58-49B2-491D-9FBF-0D5F09FB7B58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19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1204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51314" name="Group 114"/>
          <p:cNvGraphicFramePr>
            <a:graphicFrameLocks noGrp="1"/>
          </p:cNvGraphicFramePr>
          <p:nvPr/>
        </p:nvGraphicFramePr>
        <p:xfrm>
          <a:off x="285750" y="1104900"/>
          <a:ext cx="8715375" cy="4314825"/>
        </p:xfrm>
        <a:graphic>
          <a:graphicData uri="http://schemas.openxmlformats.org/drawingml/2006/table">
            <a:tbl>
              <a:tblPr/>
              <a:tblGrid>
                <a:gridCol w="1033463"/>
                <a:gridCol w="5181600"/>
                <a:gridCol w="1285875"/>
                <a:gridCol w="1214437"/>
              </a:tblGrid>
              <a:tr h="484188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Код задачи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Название задачи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Общая сумма, 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6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План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Факт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2.2.3.1.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Изготовление элементов для благоустройства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2.2.3.2.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Установка изготовленных элементов на территории родников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3.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Публикация статей и заметок по итогам проведения операций в районной газете «Красный Октябрь»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Размещение информации об итогах проводимых мероприятий на сайтах района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Подведение итогов участия образовательных учреждений в операции «Больше кислорода»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6.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Подведение итогов участия образовательных учреждений в операции «Живи, родник!»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                             ИТОГО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12,9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12,9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ТРУДОЗАТРАТАМ РАБОЧЕЙ ГРУППЫ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3FA8BFC-46D8-4C0D-81A6-2FD9EABCE3F7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6690" name="Group 66"/>
          <p:cNvGraphicFramePr>
            <a:graphicFrameLocks noGrp="1"/>
          </p:cNvGraphicFramePr>
          <p:nvPr/>
        </p:nvGraphicFramePr>
        <p:xfrm>
          <a:off x="142875" y="1143000"/>
          <a:ext cx="8748713" cy="5068888"/>
        </p:xfrm>
        <a:graphic>
          <a:graphicData uri="http://schemas.openxmlformats.org/drawingml/2006/table">
            <a:tbl>
              <a:tblPr/>
              <a:tblGrid>
                <a:gridCol w="541338"/>
                <a:gridCol w="6459537"/>
                <a:gridCol w="1747838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 п/п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ФИО, должность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Трудозатра-ты, дней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Сотников Алексей Михайлович, первый заместитель главы администрации района по социальной политике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Карайман Наталья Александровна, директор МБОУ ДОД «Станция юных натуралистов»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Лавриненко Елена Николаевна, методист МБОУ ДОД «Станция юных натуралистов»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Чуприна Валентина Николаевна, ведущий специалист подотдела управления проектами отдела по развитию потребительского рынка, предпринимательства и проектной деятельности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Козак Светлана Васильевна, методист МБОУ ДОД «Станция юных натуралистов»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                                            ИТОГО: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74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ОЦЕНКА РЕАЛИЗАЦИИ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AA5941B-F0E7-4187-9EFF-C1B14FEC05D9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21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7652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7737" name="Group 89"/>
          <p:cNvGraphicFramePr>
            <a:graphicFrameLocks noGrp="1"/>
          </p:cNvGraphicFramePr>
          <p:nvPr/>
        </p:nvGraphicFramePr>
        <p:xfrm>
          <a:off x="323850" y="1143000"/>
          <a:ext cx="8496300" cy="5573713"/>
        </p:xfrm>
        <a:graphic>
          <a:graphicData uri="http://schemas.openxmlformats.org/drawingml/2006/table">
            <a:tbl>
              <a:tblPr/>
              <a:tblGrid>
                <a:gridCol w="719138"/>
                <a:gridCol w="4608512"/>
                <a:gridCol w="3168650"/>
              </a:tblGrid>
              <a:tr h="5715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 п/п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 показателя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Оценка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Оценка проекта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Формулировка требований к проекту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Финансирование проекта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Приемка результата проекта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Оценка управления проектом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Планирование проекта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Управление планом-графиком работ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Управление объемами работ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19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Коммуникации в проекте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Управление рисками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Управление стоимостью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Управление качеством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Управление командой проекта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Взаимодействия с подрядчиками (поставщиками)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Сделано хорошо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КРИТЕРИИ УСПЕШНОСТИ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1C92402-DC7C-4A84-8173-68635E1EC265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22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8727" name="Group 55"/>
          <p:cNvGraphicFramePr>
            <a:graphicFrameLocks noGrp="1"/>
          </p:cNvGraphicFramePr>
          <p:nvPr/>
        </p:nvGraphicFramePr>
        <p:xfrm>
          <a:off x="323850" y="1268413"/>
          <a:ext cx="8496300" cy="4113212"/>
        </p:xfrm>
        <a:graphic>
          <a:graphicData uri="http://schemas.openxmlformats.org/drawingml/2006/table">
            <a:tbl>
              <a:tblPr/>
              <a:tblGrid>
                <a:gridCol w="576263"/>
                <a:gridCol w="3386137"/>
                <a:gridCol w="788988"/>
                <a:gridCol w="782637"/>
                <a:gridCol w="1571625"/>
                <a:gridCol w="1390650"/>
              </a:tblGrid>
              <a:tr h="406400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 п/п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 критерия успешности проекта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Критерий достигнут?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Если «ДА», то присваивается %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Значение критерия,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Нет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Допустимые отклонения по бюджету проекта соблюдены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+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Допустимые отклонения по бюджету проекта  соблюдены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+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Цель и результат проекта достигнуты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+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Требования к результату проекта соблюдены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+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 gridSpan="5"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Итого сумма всех критериев: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СТАТУС РЕАЛИЗАЦИИ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2CAFCE5-2D6E-45E7-AECE-1443BC9AB79F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23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9700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701" name="TextBox 5"/>
          <p:cNvSpPr txBox="1">
            <a:spLocks noChangeArrowheads="1"/>
          </p:cNvSpPr>
          <p:nvPr/>
        </p:nvSpPr>
        <p:spPr bwMode="auto">
          <a:xfrm>
            <a:off x="768350" y="1844675"/>
            <a:ext cx="7705725" cy="365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>
                <a:latin typeface="Franklin Gothic Book" pitchFamily="34" charset="0"/>
              </a:rPr>
              <a:t>ПРОЕКТ РЕАЛИЗОВАН</a:t>
            </a:r>
          </a:p>
          <a:p>
            <a:pPr algn="ctr"/>
            <a:r>
              <a:rPr lang="ru-RU" sz="5400">
                <a:latin typeface="Franklin Gothic Book" pitchFamily="34" charset="0"/>
              </a:rPr>
              <a:t>УСПЕШНО –</a:t>
            </a:r>
          </a:p>
          <a:p>
            <a:pPr algn="ctr"/>
            <a:r>
              <a:rPr lang="ru-RU" sz="7200" b="1">
                <a:latin typeface="Franklin Gothic Book" pitchFamily="34" charset="0"/>
              </a:rPr>
              <a:t>100%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ИЗВЛЕЧЕННЫЕ УРОКИ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r>
              <a:rPr lang="ru-RU" sz="3000" cap="none" smtClean="0">
                <a:latin typeface="Arial" charset="0"/>
              </a:rPr>
              <a:t>И РЕКОМЕНДАЦИИ</a:t>
            </a:r>
            <a:br>
              <a:rPr lang="ru-RU" sz="3000" cap="none" smtClean="0">
                <a:latin typeface="Arial" charset="0"/>
              </a:rPr>
            </a:br>
            <a:endParaRPr lang="ru-RU" sz="3000" cap="none" smtClean="0">
              <a:latin typeface="Arial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29660B6-2824-4893-8059-B5C1EF746C44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24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47108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47124" name="Group 20"/>
          <p:cNvGraphicFramePr>
            <a:graphicFrameLocks noGrp="1"/>
          </p:cNvGraphicFramePr>
          <p:nvPr/>
        </p:nvGraphicFramePr>
        <p:xfrm>
          <a:off x="323850" y="1268413"/>
          <a:ext cx="8424863" cy="1046162"/>
        </p:xfrm>
        <a:graphic>
          <a:graphicData uri="http://schemas.openxmlformats.org/drawingml/2006/table">
            <a:tbl>
              <a:tblPr/>
              <a:tblGrid>
                <a:gridCol w="719138"/>
                <a:gridCol w="7705725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 п/п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Рекомендации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Более тщательно прорабатывать план-график работ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type="body" idx="4294967295"/>
          </p:nvPr>
        </p:nvSpPr>
        <p:spPr>
          <a:xfrm>
            <a:off x="395288" y="4149725"/>
            <a:ext cx="8458200" cy="935038"/>
          </a:xfrm>
        </p:spPr>
        <p:txBody>
          <a:bodyPr anchor="b">
            <a:normAutofit/>
          </a:bodyPr>
          <a:lstStyle/>
          <a:p>
            <a:pPr marL="136525" indent="0" algn="ctr">
              <a:lnSpc>
                <a:spcPct val="60000"/>
              </a:lnSpc>
              <a:buFont typeface="Wingdings 2" pitchFamily="18" charset="2"/>
              <a:buNone/>
            </a:pPr>
            <a:r>
              <a:rPr lang="ru-RU" sz="2400" smtClean="0">
                <a:solidFill>
                  <a:srgbClr val="3D3D3D"/>
                </a:solidFill>
              </a:rPr>
              <a:t>Руководитель проекта: </a:t>
            </a:r>
          </a:p>
          <a:p>
            <a:pPr marL="136525" indent="0" algn="ctr">
              <a:lnSpc>
                <a:spcPct val="60000"/>
              </a:lnSpc>
              <a:buFont typeface="Wingdings 2" pitchFamily="18" charset="2"/>
              <a:buNone/>
            </a:pPr>
            <a:r>
              <a:rPr lang="ru-RU" sz="2400" smtClean="0">
                <a:solidFill>
                  <a:srgbClr val="3D3D3D"/>
                </a:solidFill>
              </a:rPr>
              <a:t>Карайман Наталья Александровна</a:t>
            </a:r>
          </a:p>
          <a:p>
            <a:pPr marL="136525" indent="0" algn="ctr">
              <a:lnSpc>
                <a:spcPct val="60000"/>
              </a:lnSpc>
              <a:buFont typeface="Wingdings 2" pitchFamily="18" charset="2"/>
              <a:buNone/>
            </a:pPr>
            <a:r>
              <a:rPr lang="ru-RU" sz="2400" smtClean="0">
                <a:solidFill>
                  <a:srgbClr val="3D3D3D"/>
                </a:solidFill>
              </a:rPr>
              <a:t>Тел: 8(47-235)5-03-23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180975" y="2946400"/>
            <a:ext cx="8686800" cy="1185863"/>
          </a:xfrm>
        </p:spPr>
        <p:txBody>
          <a:bodyPr rtlCol="0" anchor="t">
            <a:normAutofit fontScale="90000"/>
          </a:bodyPr>
          <a:lstStyle/>
          <a:p>
            <a:pPr algn="r">
              <a:defRPr/>
            </a:pPr>
            <a:r>
              <a:rPr lang="ru-RU" dirty="0"/>
              <a:t>Контактные данные: </a:t>
            </a:r>
            <a:br>
              <a:rPr lang="ru-RU" dirty="0"/>
            </a:b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8572500" y="6429375"/>
            <a:ext cx="419100" cy="292100"/>
          </a:xfrm>
          <a:solidFill>
            <a:srgbClr val="008000"/>
          </a:solidFill>
          <a:ln>
            <a:solidFill>
              <a:srgbClr val="062329"/>
            </a:solidFill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691893B-7395-4DB4-BE1A-C4D656B60907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25</a:t>
            </a:fld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1749" name="Rectangle 7"/>
          <p:cNvSpPr>
            <a:spLocks noChangeArrowheads="1"/>
          </p:cNvSpPr>
          <p:nvPr/>
        </p:nvSpPr>
        <p:spPr bwMode="auto">
          <a:xfrm>
            <a:off x="1508125" y="3390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  <p:sp>
        <p:nvSpPr>
          <p:cNvPr id="31750" name="Line 15"/>
          <p:cNvSpPr>
            <a:spLocks noChangeShapeType="1"/>
          </p:cNvSpPr>
          <p:nvPr/>
        </p:nvSpPr>
        <p:spPr bwMode="auto">
          <a:xfrm>
            <a:off x="395288" y="357346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ru-RU" sz="2700" cap="none" smtClean="0">
                <a:latin typeface="Arial" charset="0"/>
              </a:rPr>
              <a:t>СПАСИБО ЗА ВНИМАНИЕ!</a:t>
            </a:r>
            <a:br>
              <a:rPr lang="ru-RU" sz="2700" cap="none" smtClean="0">
                <a:latin typeface="Arial" charset="0"/>
              </a:rPr>
            </a:br>
            <a:endParaRPr lang="ru-RU" sz="2700" cap="none" smtClean="0">
              <a:latin typeface="Arial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35833FF-6EBD-47B5-BAAE-C08ED2A5805E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26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30724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0741" name="Picture 21" descr="больше кислорода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331913" y="1341438"/>
            <a:ext cx="6840537" cy="5130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Другая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000000"/>
      </a:hlink>
      <a:folHlink>
        <a:srgbClr val="00206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23699</TotalTime>
  <Words>958</Words>
  <Application>Microsoft Office PowerPoint</Application>
  <PresentationFormat>Экран (4:3)</PresentationFormat>
  <Paragraphs>327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4" baseType="lpstr">
      <vt:lpstr>Arial</vt:lpstr>
      <vt:lpstr>Franklin Gothic Medium</vt:lpstr>
      <vt:lpstr>Franklin Gothic Book</vt:lpstr>
      <vt:lpstr>Wingdings 2</vt:lpstr>
      <vt:lpstr>Calibri</vt:lpstr>
      <vt:lpstr>Arial Narrow</vt:lpstr>
      <vt:lpstr>Times New Roman</vt:lpstr>
      <vt:lpstr>Трек</vt:lpstr>
      <vt:lpstr>ИТОГОВЫЙ ОТЧЕТ ПО ПРОЕКТУ  «Благоустройство родников и озеленение оврагов  на территории района  обучающимися образовательных учреждений»</vt:lpstr>
      <vt:lpstr>    ЦЕЛЬ ПРОЕКТА   Вовлечь не менее 255 обучающихся общеобразовательных учреждений района  для участия в экологических мероприятиях к концу 2013 года </vt:lpstr>
      <vt:lpstr>ОТЧЕТ ПО СОДЕРЖАНИЮ ПРОЕКТА </vt:lpstr>
      <vt:lpstr>ОТЧЕТ ПО КОНТРОЛЬНЫМ СОБЫТИЯМ ПРОЕКТА </vt:lpstr>
      <vt:lpstr>ОТЧЕТ ПО КОНТРОЛЬНЫМ СОБЫТИЯМ ПРОЕКТА </vt:lpstr>
      <vt:lpstr>ОТЧЕТ ПО КОНТРОЛЬНЫМ СОБЫТИЯМ ПРОЕКТА </vt:lpstr>
      <vt:lpstr>ОТЧЕТ ПО КОНТРОЛЬНЫМ СОБЫТИЯМ ПРОЕКТА </vt:lpstr>
      <vt:lpstr>ОТЧЕТ ПО КОНТРОЛЬНЫМ СОБЫТИЯМ ПРОЕКТА </vt:lpstr>
      <vt:lpstr>ОТЧЕТ ПО КОНТРОЛЬНЫМ СОБЫТИЯМ ПРОЕКТА </vt:lpstr>
      <vt:lpstr>ОТЧЕТ ПО КОНТРОЛЬНЫМ СОБЫТИЯМ ПРОЕКТА </vt:lpstr>
      <vt:lpstr>ОТЧЕТ ПО КОНТРОЛЬНЫМ СОБЫТИЯМ ПРОЕКТА </vt:lpstr>
      <vt:lpstr>ОТЧЕТ ПО КОНТРОЛЬНЫМ СОБЫТИЯМ ПРОЕКТА </vt:lpstr>
      <vt:lpstr>ОТЧЕТ ПО КОНТРОЛЬНЫМ СОБЫТИЯМ ПРОЕКТА </vt:lpstr>
      <vt:lpstr>ОТЧЕТ ПО КОНТРОЛЬНЫМ СОБЫТИЯМ ПРОЕКТА </vt:lpstr>
      <vt:lpstr>ОТЧЕТ ПО КОНТРОЛЬНЫМ СОБЫТИЯМ ПРОЕКТА </vt:lpstr>
      <vt:lpstr>В работе…</vt:lpstr>
      <vt:lpstr>ОТЧЕТ ПО НАСТУПИВШИМ РИСКАМ ПРОЕКТА </vt:lpstr>
      <vt:lpstr>ОТЧЕТ ПО БЮДЖЕТУ ПРОЕКТА </vt:lpstr>
      <vt:lpstr>ОТЧЕТ ПО БЮДЖЕТУ ПРОЕКТА </vt:lpstr>
      <vt:lpstr>ОТЧЕТ ПО ТРУДОЗАТРАТАМ РАБОЧЕЙ ГРУППЫ ПРОЕКТА </vt:lpstr>
      <vt:lpstr>ОЦЕНКА РЕАЛИЗАЦИИ ПРОЕКТА </vt:lpstr>
      <vt:lpstr>КРИТЕРИИ УСПЕШНОСТИ ПРОЕКТА </vt:lpstr>
      <vt:lpstr>СТАТУС РЕАЛИЗАЦИИ ПРОЕКТА </vt:lpstr>
      <vt:lpstr>ИЗВЛЕЧЕННЫЕ УРОКИ ПРОЕКТА И РЕКОМЕНДАЦИИ </vt:lpstr>
      <vt:lpstr>Контактные данные:  </vt:lpstr>
      <vt:lpstr>СПАСИБО ЗА ВНИМАНИЕ! </vt:lpstr>
    </vt:vector>
  </TitlesOfParts>
  <Company>GUP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Павел Гончаренко</dc:creator>
  <cp:lastModifiedBy>Фесенко Юрий</cp:lastModifiedBy>
  <cp:revision>815</cp:revision>
  <cp:lastPrinted>2011-12-07T07:24:21Z</cp:lastPrinted>
  <dcterms:created xsi:type="dcterms:W3CDTF">2010-02-20T13:06:54Z</dcterms:created>
  <dcterms:modified xsi:type="dcterms:W3CDTF">2016-12-16T12:31:19Z</dcterms:modified>
</cp:coreProperties>
</file>