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handoutMasterIdLst>
    <p:handoutMasterId r:id="rId24"/>
  </p:handoutMasterIdLst>
  <p:sldIdLst>
    <p:sldId id="648" r:id="rId2"/>
    <p:sldId id="680" r:id="rId3"/>
    <p:sldId id="726" r:id="rId4"/>
    <p:sldId id="722" r:id="rId5"/>
    <p:sldId id="727" r:id="rId6"/>
    <p:sldId id="728" r:id="rId7"/>
    <p:sldId id="702" r:id="rId8"/>
    <p:sldId id="729" r:id="rId9"/>
    <p:sldId id="725" r:id="rId10"/>
    <p:sldId id="731" r:id="rId11"/>
    <p:sldId id="732" r:id="rId12"/>
    <p:sldId id="733" r:id="rId13"/>
    <p:sldId id="703" r:id="rId14"/>
    <p:sldId id="705" r:id="rId15"/>
    <p:sldId id="730" r:id="rId16"/>
    <p:sldId id="704" r:id="rId17"/>
    <p:sldId id="706" r:id="rId18"/>
    <p:sldId id="707" r:id="rId19"/>
    <p:sldId id="708" r:id="rId20"/>
    <p:sldId id="724" r:id="rId21"/>
    <p:sldId id="678" r:id="rId22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9900"/>
    <a:srgbClr val="FFFF99"/>
    <a:srgbClr val="00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99" autoAdjust="0"/>
    <p:restoredTop sz="92185" autoAdjust="0"/>
  </p:normalViewPr>
  <p:slideViewPr>
    <p:cSldViewPr>
      <p:cViewPr>
        <p:scale>
          <a:sx n="80" d="100"/>
          <a:sy n="80" d="100"/>
        </p:scale>
        <p:origin x="-864" y="-7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F19FEE7-6839-4447-98AD-8CCD0C9D8AD2}" type="datetimeFigureOut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06A5B7D-7070-45B2-A81F-844E79D294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709773-5918-4546-ACC9-B9B3554E316A}" type="datetimeFigureOut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4" tIns="45657" rIns="91314" bIns="45657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314" tIns="45657" rIns="91314" bIns="45657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314" tIns="45657" rIns="91314" bIns="4565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CC68865-E26A-425C-81B4-F68AB12979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Титульный слайд</a:t>
            </a: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5966" indent="-283064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2256" indent="-22645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85158" indent="-22645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38060" indent="-22645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90963" indent="-22645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43865" indent="-22645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396767" indent="-22645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49670" indent="-22645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33AEEA43-1FA8-4302-829C-9FF39A93B7E7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0F51B-1325-4957-8898-68E88D88BC6F}" type="datetime1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D0B9B-8BC9-445D-9E17-4B93BC1CC6F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C7EC1-FFD4-41BF-98B7-27E242D6BA53}" type="datetime1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3866C-2175-4184-A74B-60C484FEA5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996EE-615F-4F57-929A-947E9B41054A}" type="datetime1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15978-3262-4949-BD4F-910AC77CE8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EF0EC-F42B-45B9-A0CC-E84611732A5C}" type="datetime1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4E5DD-CD10-438D-8D9E-4276EFE4C7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48776-97A5-4993-AFAA-D2BC0085ACA0}" type="datetime1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B2696-D0E4-43C7-9F91-E62CF92DCB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E9EDC-8210-411C-84EF-AD3619B8B8E0}" type="datetime1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AB4DD-C5A5-42E4-A111-27642358A1B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2CD17-8696-476D-9CED-7EFA6C336BED}" type="datetime1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2BF28-DC85-4DD9-8870-B3C367BC08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7DA187-9E3D-4594-A818-599EBEA628C9}" type="datetime1">
              <a:rPr lang="ru-RU"/>
              <a:pPr>
                <a:defRPr/>
              </a:pPr>
              <a:t>12.01.2017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468313" y="6477000"/>
            <a:ext cx="8523287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1D915E-88B7-4C64-B37A-892057B082D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12" r:id="rId1"/>
    <p:sldLayoutId id="2147484813" r:id="rId2"/>
    <p:sldLayoutId id="2147484814" r:id="rId3"/>
    <p:sldLayoutId id="2147484815" r:id="rId4"/>
    <p:sldLayoutId id="2147484816" r:id="rId5"/>
    <p:sldLayoutId id="2147484817" r:id="rId6"/>
    <p:sldLayoutId id="2147484818" r:id="rId7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361950" y="3500438"/>
            <a:ext cx="8458200" cy="1222375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3200" cap="none" dirty="0" smtClean="0">
                <a:latin typeface="Arial" charset="0"/>
              </a:rPr>
              <a:t>ИТОГОВЫЙ ОТЧЕТ ПО ПРОЕКТУ</a:t>
            </a:r>
            <a:r>
              <a:rPr lang="ru-RU" sz="3200" cap="none" dirty="0" smtClean="0"/>
              <a:t/>
            </a:r>
            <a:br>
              <a:rPr lang="ru-RU" sz="3200" cap="none" dirty="0" smtClean="0"/>
            </a:br>
            <a:r>
              <a:rPr lang="ru-RU" sz="2200" cap="none" dirty="0" smtClean="0"/>
              <a:t>«СОЗДАНИЕ ЦЕНТРА ДЛЯ ОДАРЁННЫХ ДЕТЕЙ ВОЛОКОНОВСКОГО РАЙОНА </a:t>
            </a:r>
            <a:r>
              <a:rPr lang="ru-RU" sz="2200" cap="none" dirty="0" smtClean="0">
                <a:latin typeface="Arial" charset="0"/>
              </a:rPr>
              <a:t/>
            </a:r>
            <a:br>
              <a:rPr lang="ru-RU" sz="2200" cap="none" dirty="0" smtClean="0">
                <a:latin typeface="Arial" charset="0"/>
              </a:rPr>
            </a:br>
            <a:r>
              <a:rPr lang="ru-RU" sz="2200" cap="none" dirty="0" smtClean="0"/>
              <a:t>НА БАЗЕ МБОУ «ВОЛОКОНОВСКАЯ  СОШ №2»</a:t>
            </a:r>
          </a:p>
        </p:txBody>
      </p:sp>
      <p:sp>
        <p:nvSpPr>
          <p:cNvPr id="9219" name="Подзаголовок 4"/>
          <p:cNvSpPr>
            <a:spLocks noGrp="1"/>
          </p:cNvSpPr>
          <p:nvPr>
            <p:ph type="subTitle" idx="4294967295"/>
          </p:nvPr>
        </p:nvSpPr>
        <p:spPr>
          <a:xfrm>
            <a:off x="381000" y="2205038"/>
            <a:ext cx="8458200" cy="742950"/>
          </a:xfrm>
        </p:spPr>
        <p:txBody>
          <a:bodyPr anchor="b"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sz="2000" smtClean="0">
                <a:solidFill>
                  <a:srgbClr val="3D3D3D"/>
                </a:solidFill>
              </a:rPr>
              <a:t>Управление образования администрации муниципального района «Волоконовский район» Белгородской области</a:t>
            </a:r>
            <a:endParaRPr lang="ru-RU" sz="2000" smtClean="0">
              <a:solidFill>
                <a:srgbClr val="3D3D3D"/>
              </a:solidFill>
              <a:latin typeface="Arial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532813" y="6429375"/>
            <a:ext cx="468312" cy="285750"/>
          </a:xfr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FA2D7EC-6E6A-4869-BE44-C2A8CF257BEA}" type="slidenum">
              <a:rPr lang="ru-RU" b="1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9221" name="TextBox 8"/>
          <p:cNvSpPr txBox="1">
            <a:spLocks noChangeArrowheads="1"/>
          </p:cNvSpPr>
          <p:nvPr/>
        </p:nvSpPr>
        <p:spPr bwMode="auto">
          <a:xfrm>
            <a:off x="323850" y="5000625"/>
            <a:ext cx="83915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solidFill>
                  <a:srgbClr val="595959"/>
                </a:solidFill>
                <a:latin typeface="Franklin Gothic Book" pitchFamily="34" charset="0"/>
              </a:rPr>
              <a:t>Заместитель начальника управления образования  администрации муниципального района «Волоконовский район»</a:t>
            </a:r>
            <a:r>
              <a:rPr lang="ru-RU" sz="1600" b="1">
                <a:solidFill>
                  <a:srgbClr val="595959"/>
                </a:solidFill>
              </a:rPr>
              <a:t>,</a:t>
            </a:r>
          </a:p>
          <a:p>
            <a:r>
              <a:rPr lang="ru-RU" sz="1600" b="1">
                <a:solidFill>
                  <a:srgbClr val="595959"/>
                </a:solidFill>
                <a:latin typeface="Franklin Gothic Book" pitchFamily="34" charset="0"/>
              </a:rPr>
              <a:t>Степовая Галина Дмитриевна</a:t>
            </a:r>
          </a:p>
        </p:txBody>
      </p:sp>
      <p:sp>
        <p:nvSpPr>
          <p:cNvPr id="9222" name="TextBox 9"/>
          <p:cNvSpPr txBox="1">
            <a:spLocks noChangeArrowheads="1"/>
          </p:cNvSpPr>
          <p:nvPr/>
        </p:nvSpPr>
        <p:spPr bwMode="auto">
          <a:xfrm>
            <a:off x="323850" y="6357938"/>
            <a:ext cx="67865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rgbClr val="595959"/>
                </a:solidFill>
                <a:latin typeface="Franklin Gothic Book" pitchFamily="34" charset="0"/>
              </a:rPr>
              <a:t>Волоконовка, 2014 год</a:t>
            </a:r>
          </a:p>
        </p:txBody>
      </p:sp>
      <p:pic>
        <p:nvPicPr>
          <p:cNvPr id="9223" name="Picture 8" descr="volok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404813"/>
            <a:ext cx="1171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Line 10"/>
          <p:cNvSpPr>
            <a:spLocks noChangeShapeType="1"/>
          </p:cNvSpPr>
          <p:nvPr/>
        </p:nvSpPr>
        <p:spPr bwMode="auto">
          <a:xfrm>
            <a:off x="357188" y="4000500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2700" cap="none" smtClean="0">
                <a:latin typeface="Arial" charset="0"/>
              </a:rPr>
              <a:t>ЦЕЛЬ ПРОЕКТА</a:t>
            </a:r>
            <a:r>
              <a:rPr lang="ru-RU" sz="2700" cap="none" smtClean="0"/>
              <a:t/>
            </a:r>
            <a:br>
              <a:rPr lang="ru-RU" sz="2700" cap="none" smtClean="0"/>
            </a:br>
            <a:endParaRPr lang="ru-RU" sz="2700" cap="none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8532813" y="6429375"/>
            <a:ext cx="458787" cy="285750"/>
          </a:xfr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B2659F-4703-4788-9E99-EDC1940E9121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0244" name="Line 8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45" name="Прямоугольник 4"/>
          <p:cNvSpPr>
            <a:spLocks noChangeArrowheads="1"/>
          </p:cNvSpPr>
          <p:nvPr/>
        </p:nvSpPr>
        <p:spPr bwMode="auto">
          <a:xfrm>
            <a:off x="428625" y="1285875"/>
            <a:ext cx="842962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>
                <a:cs typeface="Times New Roman" pitchFamily="18" charset="0"/>
              </a:rPr>
              <a:t>Создание условий для консультационно-диагностического сопровождения не менее 20 одаренных детей на территории Волоконовского района к 15 сентября 2014 года</a:t>
            </a:r>
            <a:r>
              <a:rPr lang="ru-RU" sz="4000">
                <a:solidFill>
                  <a:schemeClr val="tx2"/>
                </a:solidFill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2700" cap="none" smtClean="0">
                <a:latin typeface="Arial" charset="0"/>
              </a:rPr>
              <a:t>ТРЕБОВАНИЯ К РЕЗУЛЬТАТУ ПРОЕКТА</a:t>
            </a:r>
            <a:r>
              <a:rPr lang="ru-RU" sz="2700" cap="none" smtClean="0"/>
              <a:t/>
            </a:r>
            <a:br>
              <a:rPr lang="ru-RU" sz="2700" cap="none" smtClean="0"/>
            </a:br>
            <a:endParaRPr lang="ru-RU" sz="27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82CF130-2096-429D-AE59-61FE46E23ADD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1268" name="Line 8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269" name="Заголовок 1"/>
          <p:cNvSpPr>
            <a:spLocks/>
          </p:cNvSpPr>
          <p:nvPr/>
        </p:nvSpPr>
        <p:spPr bwMode="auto">
          <a:xfrm>
            <a:off x="1547813" y="1268413"/>
            <a:ext cx="1377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ru-RU" sz="2700">
                <a:solidFill>
                  <a:schemeClr val="tx2"/>
                </a:solidFill>
              </a:rPr>
              <a:t>ПЛАН</a:t>
            </a:r>
            <a:endParaRPr lang="ru-RU" sz="2700">
              <a:solidFill>
                <a:schemeClr val="tx2"/>
              </a:solidFill>
              <a:latin typeface="Franklin Gothic Medium" pitchFamily="34" charset="0"/>
            </a:endParaRPr>
          </a:p>
        </p:txBody>
      </p:sp>
      <p:sp>
        <p:nvSpPr>
          <p:cNvPr id="11270" name="Заголовок 1"/>
          <p:cNvSpPr>
            <a:spLocks/>
          </p:cNvSpPr>
          <p:nvPr/>
        </p:nvSpPr>
        <p:spPr bwMode="auto">
          <a:xfrm>
            <a:off x="5940425" y="1268413"/>
            <a:ext cx="13779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ru-RU" sz="2700">
                <a:solidFill>
                  <a:schemeClr val="tx2"/>
                </a:solidFill>
              </a:rPr>
              <a:t>ФАКТ</a:t>
            </a:r>
            <a:endParaRPr lang="ru-RU" sz="2700">
              <a:solidFill>
                <a:schemeClr val="tx2"/>
              </a:solidFill>
              <a:latin typeface="Franklin Gothic Medium" pitchFamily="34" charset="0"/>
            </a:endParaRPr>
          </a:p>
        </p:txBody>
      </p:sp>
      <p:sp>
        <p:nvSpPr>
          <p:cNvPr id="11271" name="Прямоугольник 6"/>
          <p:cNvSpPr>
            <a:spLocks noChangeArrowheads="1"/>
          </p:cNvSpPr>
          <p:nvPr/>
        </p:nvSpPr>
        <p:spPr bwMode="auto">
          <a:xfrm>
            <a:off x="428625" y="1857375"/>
            <a:ext cx="3643313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cs typeface="Times New Roman" pitchFamily="18" charset="0"/>
              </a:rPr>
              <a:t>Для работы в центре привлечено не менее 10  педагогов.</a:t>
            </a:r>
          </a:p>
          <a:p>
            <a:r>
              <a:rPr lang="ru-RU" sz="1400">
                <a:cs typeface="Times New Roman" pitchFamily="18" charset="0"/>
              </a:rPr>
              <a:t>Подготовлено не менее 5 аудиторий, общей площадью не менее 210 кв. метров.</a:t>
            </a:r>
          </a:p>
          <a:p>
            <a:r>
              <a:rPr lang="ru-RU" sz="1400">
                <a:cs typeface="Times New Roman" pitchFamily="18" charset="0"/>
              </a:rPr>
              <a:t>Компьютерным оборудованием оснащено не менее не менее 1 рабочего места учителя и не менее 15 рабочих мест обучающихся.</a:t>
            </a:r>
          </a:p>
          <a:p>
            <a:r>
              <a:rPr lang="ru-RU" sz="1400">
                <a:cs typeface="Times New Roman" pitchFamily="18" charset="0"/>
              </a:rPr>
              <a:t>Центр оснащен учебно-методической литературой в количестве не менее 20 комплектов.</a:t>
            </a:r>
          </a:p>
          <a:p>
            <a:r>
              <a:rPr lang="ru-RU" sz="1400">
                <a:cs typeface="Times New Roman" pitchFamily="18" charset="0"/>
              </a:rPr>
              <a:t>Обеспечен доступ к сети Интернет со скоростью не менее 3 Мб/с</a:t>
            </a:r>
          </a:p>
        </p:txBody>
      </p:sp>
      <p:sp>
        <p:nvSpPr>
          <p:cNvPr id="11272" name="Прямоугольник 7"/>
          <p:cNvSpPr>
            <a:spLocks noChangeArrowheads="1"/>
          </p:cNvSpPr>
          <p:nvPr/>
        </p:nvSpPr>
        <p:spPr bwMode="auto">
          <a:xfrm>
            <a:off x="4714875" y="1857375"/>
            <a:ext cx="364331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cs typeface="Times New Roman" pitchFamily="18" charset="0"/>
              </a:rPr>
              <a:t>Для работы в центре привлечено 13  педагогов.</a:t>
            </a:r>
          </a:p>
          <a:p>
            <a:r>
              <a:rPr lang="ru-RU" sz="1400">
                <a:cs typeface="Times New Roman" pitchFamily="18" charset="0"/>
              </a:rPr>
              <a:t>Подготовлено  5 аудиторий, общей площадью 280 кв. метров.</a:t>
            </a:r>
          </a:p>
          <a:p>
            <a:r>
              <a:rPr lang="ru-RU" sz="1400">
                <a:cs typeface="Times New Roman" pitchFamily="18" charset="0"/>
              </a:rPr>
              <a:t>Компьютерным оборудованием оснащено 2 рабочих места учителя и 20 рабочих мест обучающихся.</a:t>
            </a:r>
          </a:p>
          <a:p>
            <a:r>
              <a:rPr lang="ru-RU" sz="1400">
                <a:cs typeface="Times New Roman" pitchFamily="18" charset="0"/>
              </a:rPr>
              <a:t>Центр оснащен учебно-методической литературой в количестве  77 комплектов.</a:t>
            </a:r>
          </a:p>
          <a:p>
            <a:r>
              <a:rPr lang="ru-RU" sz="1400">
                <a:cs typeface="Times New Roman" pitchFamily="18" charset="0"/>
              </a:rPr>
              <a:t>Обеспечен доступ к сети Интернет со скоростью 3 Мб/с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dirty="0" smtClean="0">
                <a:latin typeface="Arial" charset="0"/>
              </a:rPr>
              <a:t>ОТЧЕТ ПО СОДЕРЖАНИЮ ПРОЕКТА</a:t>
            </a:r>
            <a:r>
              <a:rPr lang="ru-RU" sz="3000" cap="none" dirty="0" smtClean="0"/>
              <a:t/>
            </a:r>
            <a:br>
              <a:rPr lang="ru-RU" sz="3000" cap="none" dirty="0" smtClean="0"/>
            </a:br>
            <a:endParaRPr lang="ru-RU" sz="3000" cap="none" dirty="0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D7C50E0-8978-4820-B2BA-E90D57CFDA44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2292" name="Line 8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45107" name="Group 51"/>
          <p:cNvGraphicFramePr>
            <a:graphicFrameLocks noGrp="1"/>
          </p:cNvGraphicFramePr>
          <p:nvPr/>
        </p:nvGraphicFramePr>
        <p:xfrm>
          <a:off x="323850" y="1268413"/>
          <a:ext cx="8605838" cy="4297680"/>
        </p:xfrm>
        <a:graphic>
          <a:graphicData uri="http://schemas.openxmlformats.org/drawingml/2006/table">
            <a:tbl>
              <a:tblPr/>
              <a:tblGrid>
                <a:gridCol w="1104900"/>
                <a:gridCol w="5807075"/>
                <a:gridCol w="1693863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Код задачи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задачи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Отклонение,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118501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Освещение информации  в СМИ о создании центра одарённых детей Волоконовского района на базе МБОУ «Волоконовская СОШ №2»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140444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Положения о центре одарённых детей Волоконовского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140477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Положения о центре одарённых детей Волоконовского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140482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Отправка заявки о размещении информации о проекте в редакцию газеты «Красный Октябрь»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140490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Положения о центре одарённых детей Волоконовского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140491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Изучение запросов обучающихся и их родителей,  желающих  пользоваться  услугами Центра одарённых детей Волоконовского 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140492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опроса родителей, желающих пользоваться услугами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140493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Обработка результатов опроса и обобщение итоговой информации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140494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Диагностика  выявления одаренных детей для  консультационно-диагностического сопровождения  в Центре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51"/>
          <p:cNvGraphicFramePr>
            <a:graphicFrameLocks noGrp="1"/>
          </p:cNvGraphicFramePr>
          <p:nvPr/>
        </p:nvGraphicFramePr>
        <p:xfrm>
          <a:off x="214313" y="1285875"/>
          <a:ext cx="8605837" cy="4688205"/>
        </p:xfrm>
        <a:graphic>
          <a:graphicData uri="http://schemas.openxmlformats.org/drawingml/2006/table">
            <a:tbl>
              <a:tblPr/>
              <a:tblGrid>
                <a:gridCol w="1104900"/>
                <a:gridCol w="5807075"/>
                <a:gridCol w="1693862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Код задачи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задачи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Отклонение,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140495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Анализ успеваемости учащихся общеобразовательных организаций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140497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Анкетирование учащихся и собеседование с родителями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140499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методических рекомендаций для специалистов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140500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методических рекомендаций для специалистов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140501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методических рекомендаций для специалистов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140593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системы деятельности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140595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программы деятельности 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140597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программы мониторинга  результативности  деятельности  Центра   одарённых детей Волоконовского 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140599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условий деятельности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140600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Размещение  нормативных документов Центра на сайте управления образования администрации муниципального района «Волоконовский район»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140601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Формирование списочного состава специалистов для работы в Центре одарённых детей Волоконовского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8715375" y="6429375"/>
            <a:ext cx="307975" cy="244475"/>
          </a:xfr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546E8CB7-01DA-4CAA-9D5A-BA6F353D5417}" type="slidenum">
              <a:rPr lang="ru-RU" b="1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3369" name="Прямоугольник 4"/>
          <p:cNvSpPr>
            <a:spLocks noChangeArrowheads="1"/>
          </p:cNvSpPr>
          <p:nvPr/>
        </p:nvSpPr>
        <p:spPr bwMode="auto">
          <a:xfrm>
            <a:off x="214313" y="357188"/>
            <a:ext cx="8572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700"/>
              <a:t>ОТЧЕТ ПО СОДЕРЖАНИЮ ПРОЕКТА</a:t>
            </a:r>
          </a:p>
        </p:txBody>
      </p:sp>
      <p:sp>
        <p:nvSpPr>
          <p:cNvPr id="13370" name="Line 8"/>
          <p:cNvSpPr>
            <a:spLocks noChangeShapeType="1"/>
          </p:cNvSpPr>
          <p:nvPr/>
        </p:nvSpPr>
        <p:spPr bwMode="auto">
          <a:xfrm>
            <a:off x="214313" y="857250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3" name="Номер слайда 3"/>
          <p:cNvSpPr txBox="1">
            <a:spLocks/>
          </p:cNvSpPr>
          <p:nvPr/>
        </p:nvSpPr>
        <p:spPr bwMode="auto">
          <a:xfrm>
            <a:off x="8715375" y="6429375"/>
            <a:ext cx="307975" cy="244475"/>
          </a:xfrm>
          <a:prstGeom prst="rect">
            <a:avLst/>
          </a:prstGeo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AC2CCE0-6FAD-4C97-AF3E-4F2CECD6640C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4" name="Group 51"/>
          <p:cNvGraphicFramePr>
            <a:graphicFrameLocks noGrp="1"/>
          </p:cNvGraphicFramePr>
          <p:nvPr/>
        </p:nvGraphicFramePr>
        <p:xfrm>
          <a:off x="285750" y="1285875"/>
          <a:ext cx="8605837" cy="3773805"/>
        </p:xfrm>
        <a:graphic>
          <a:graphicData uri="http://schemas.openxmlformats.org/drawingml/2006/table">
            <a:tbl>
              <a:tblPr/>
              <a:tblGrid>
                <a:gridCol w="1104900"/>
                <a:gridCol w="5807075"/>
                <a:gridCol w="1693862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Код задачи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задачи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Отклонение,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140603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Опубликование заметки о Центре в газете «Красный Октябрь»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140606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учебных  программ по направлениям деятельности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140607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 списочного состава   детей, зачисленных в Центр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140608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расписания  работы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140609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Открытие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140610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Издание приказа об открытии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140611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Торжественное открытие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149807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Рабочей группой получен допуск в проект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382" name="Прямоугольник 4"/>
          <p:cNvSpPr>
            <a:spLocks noChangeArrowheads="1"/>
          </p:cNvSpPr>
          <p:nvPr/>
        </p:nvSpPr>
        <p:spPr bwMode="auto">
          <a:xfrm>
            <a:off x="285750" y="357188"/>
            <a:ext cx="850106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700"/>
              <a:t>ОТЧЕТ ПО СОДЕРЖАНИЮ ПРОЕКТА</a:t>
            </a:r>
          </a:p>
        </p:txBody>
      </p:sp>
      <p:sp>
        <p:nvSpPr>
          <p:cNvPr id="14383" name="Line 8"/>
          <p:cNvSpPr>
            <a:spLocks noChangeShapeType="1"/>
          </p:cNvSpPr>
          <p:nvPr/>
        </p:nvSpPr>
        <p:spPr bwMode="auto">
          <a:xfrm>
            <a:off x="214313" y="857250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dirty="0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dirty="0" smtClean="0"/>
              <a:t/>
            </a:r>
            <a:br>
              <a:rPr lang="ru-RU" sz="3000" cap="none" dirty="0" smtClean="0"/>
            </a:br>
            <a:endParaRPr lang="ru-RU" sz="3000" cap="none" dirty="0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7D0CA15-2918-4E8D-BA62-DDB8109C8872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357188" y="857250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3426" name="Group 114"/>
          <p:cNvGraphicFramePr>
            <a:graphicFrameLocks noGrp="1"/>
          </p:cNvGraphicFramePr>
          <p:nvPr/>
        </p:nvGraphicFramePr>
        <p:xfrm>
          <a:off x="287338" y="1071563"/>
          <a:ext cx="8570943" cy="5090160"/>
        </p:xfrm>
        <a:graphic>
          <a:graphicData uri="http://schemas.openxmlformats.org/drawingml/2006/table">
            <a:tbl>
              <a:tblPr/>
              <a:tblGrid>
                <a:gridCol w="557672"/>
                <a:gridCol w="6759661"/>
                <a:gridCol w="1253610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№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п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/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Контрольное событие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Отклоне-ние,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Освещение информации  в СМИ о создании центра одарённых детей Волоконовского района на базе МБОУ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Волоконовская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СОШ №2»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Положения о центре одарённых детей Волоконовского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Положения о центре одарённых детей Волоконовского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Отправка заявки о размещении информации о проекте в редакцию газеты «Красный Октябрь»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Положения о центре одарённых детей Волоконовского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Изучение запросов обучающихся и их родителей,  желающих  пользоваться  услугами Центра одарённых детей Волоконовского 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7.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опроса родителей, желающих пользоваться услугами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8.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Обработка результатов опроса и обобщение итоговой информации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9.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Диагностика  выявления одаренных детей для  консультационно-диагностического сопровождения  в Центре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Анализ успеваемости учащихся общеобразовательных организаций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Анкетирование учащихся и собеседование с родителями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методических рекомендаций для специалистов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методических рекомендаций для специалистов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DFC1F8-C236-4BCD-A92A-F1C3EA49343B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  <p:sp>
        <p:nvSpPr>
          <p:cNvPr id="3" name="Номер слайда 3"/>
          <p:cNvSpPr txBox="1">
            <a:spLocks noGrp="1"/>
          </p:cNvSpPr>
          <p:nvPr/>
        </p:nvSpPr>
        <p:spPr bwMode="auto">
          <a:xfrm>
            <a:off x="8643938" y="6429375"/>
            <a:ext cx="347662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5258CD5-65E3-4796-AA10-518D2C66EE7D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4" name="Group 114"/>
          <p:cNvGraphicFramePr>
            <a:graphicFrameLocks noGrp="1"/>
          </p:cNvGraphicFramePr>
          <p:nvPr/>
        </p:nvGraphicFramePr>
        <p:xfrm>
          <a:off x="357188" y="1071563"/>
          <a:ext cx="8643966" cy="5425440"/>
        </p:xfrm>
        <a:graphic>
          <a:graphicData uri="http://schemas.openxmlformats.org/drawingml/2006/table">
            <a:tbl>
              <a:tblPr/>
              <a:tblGrid>
                <a:gridCol w="562209"/>
                <a:gridCol w="6816786"/>
                <a:gridCol w="1264971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№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п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/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Контрольное событие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Отклоне-ние,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системы деятельности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программы деятельности 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16.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программы мониторинга  результативности  деятельности  Центра   одарённых детей Волоконовского 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17.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условий деятельности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18.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Размещение  нормативных документов Центра на сайте управления образования администрации муниципального района «Волоконовский район»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19.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Формирование списочного состава специалистов для работы в Центре одарённых детей Волоконовского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Опубликование заметки о Центре в газете «Красный Октябрь»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учебных  программ по направлениям деятельности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 списочного состава   детей, зачисленных в Центр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расписания  работы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Открытие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Издание приказа об открытии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26.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Торжественное открытие Центра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27.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Рабочей группой получен допуск в проект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54" name="Прямоугольник 4"/>
          <p:cNvSpPr>
            <a:spLocks noChangeArrowheads="1"/>
          </p:cNvSpPr>
          <p:nvPr/>
        </p:nvSpPr>
        <p:spPr bwMode="auto">
          <a:xfrm>
            <a:off x="0" y="214313"/>
            <a:ext cx="900112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700"/>
              <a:t>ОТЧЕТ ПО КОНТРОЛЬНЫМ СОБЫТИЯМ ПРОЕКТА</a:t>
            </a:r>
          </a:p>
        </p:txBody>
      </p:sp>
      <p:sp>
        <p:nvSpPr>
          <p:cNvPr id="16455" name="Line 8"/>
          <p:cNvSpPr>
            <a:spLocks noChangeShapeType="1"/>
          </p:cNvSpPr>
          <p:nvPr/>
        </p:nvSpPr>
        <p:spPr bwMode="auto">
          <a:xfrm>
            <a:off x="214313" y="714375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dirty="0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dirty="0" smtClean="0"/>
              <a:t/>
            </a:r>
            <a:br>
              <a:rPr lang="ru-RU" sz="3000" cap="none" dirty="0" smtClean="0"/>
            </a:br>
            <a:endParaRPr lang="ru-RU" sz="3000" cap="none" dirty="0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C5CCDBC-3A56-4E3E-9136-0CFDA69CDD77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7413" name="Рисунок 5" descr="7852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203325"/>
            <a:ext cx="8358188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5043FB6-726A-43E7-8780-5B6DC12B244B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8437" name="Рисунок 5" descr="Приказ 851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625" y="1357313"/>
            <a:ext cx="37274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Рисунок 6" descr="5656прр2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29188" y="1357313"/>
            <a:ext cx="3629025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96FE98A-9BB9-4126-822E-8D30FECE7D9E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9461" name="Рисунок 4" descr="Скриншот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143000"/>
            <a:ext cx="671512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КОНТРОЛЬНЫМ СОБЫТИЯМ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4B0E698-7311-4A9B-9691-B72B40CD3D94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0485" name="Рисунок 5" descr="DSCF8001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071938" y="2857500"/>
            <a:ext cx="4786312" cy="358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Рисунок 4" descr="DSCF7970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42875" y="1143000"/>
            <a:ext cx="466725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ОТЧЕТ ПО НАСТУПИВШИМ РИСКАМ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2B41DD1-E572-47EF-AD98-8E9368DA5804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3580" name="Group 28"/>
          <p:cNvGraphicFramePr>
            <a:graphicFrameLocks noGrp="1"/>
          </p:cNvGraphicFramePr>
          <p:nvPr/>
        </p:nvGraphicFramePr>
        <p:xfrm>
          <a:off x="323850" y="1268413"/>
          <a:ext cx="8496300" cy="1858962"/>
        </p:xfrm>
        <a:graphic>
          <a:graphicData uri="http://schemas.openxmlformats.org/drawingml/2006/table">
            <a:tbl>
              <a:tblPr/>
              <a:tblGrid>
                <a:gridCol w="719138"/>
                <a:gridCol w="5473700"/>
                <a:gridCol w="2303462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риска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Дата наступления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Недостаток необходимых компетенций у кадрового состава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наступал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Незаинтересованность родителей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наступал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  направлений работы с детьми по результатам изучения запросов родителей  выше запланированного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наступал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dirty="0" smtClean="0">
                <a:latin typeface="Arial" charset="0"/>
              </a:rPr>
              <a:t>ОТЧЕТ ПО БЮДЖЕТУ ПРОЕКТА</a:t>
            </a:r>
            <a:r>
              <a:rPr lang="ru-RU" sz="3000" cap="none" dirty="0" smtClean="0"/>
              <a:t/>
            </a:r>
            <a:br>
              <a:rPr lang="ru-RU" sz="3000" cap="none" dirty="0" smtClean="0"/>
            </a:br>
            <a:endParaRPr lang="ru-RU" sz="3000" cap="none" dirty="0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2C72EB4-9492-4E08-AAAE-F907D4CD6D6A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428625" y="857250"/>
            <a:ext cx="84248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4644" name="Group 68"/>
          <p:cNvGraphicFramePr>
            <a:graphicFrameLocks noGrp="1"/>
          </p:cNvGraphicFramePr>
          <p:nvPr/>
        </p:nvGraphicFramePr>
        <p:xfrm>
          <a:off x="285750" y="1071563"/>
          <a:ext cx="8715375" cy="4824412"/>
        </p:xfrm>
        <a:graphic>
          <a:graphicData uri="http://schemas.openxmlformats.org/drawingml/2006/table">
            <a:tbl>
              <a:tblPr/>
              <a:tblGrid>
                <a:gridCol w="1033463"/>
                <a:gridCol w="5181600"/>
                <a:gridCol w="1285875"/>
                <a:gridCol w="1214437"/>
              </a:tblGrid>
              <a:tr h="484188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Код задачи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задачи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Общая сумма, 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6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План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Факт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118501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Освещение информации  в СМИ о создании центра одарённых детей Волоконовского района на базе МБОУ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Волоконовская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СОШ №2»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140444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Положения о центре одарённых детей Волоконовского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140477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Положения о центре одарённых детей Волоконовского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140482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Отправка заявки о размещении информации о проекте в редакцию газеты «Красный Октябрь»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140490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Положения о центре одарённых детей Волоконовского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140491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Изучение запросов обучающихся и их родителей,  желающих  пользоваться  услугами Центра одарённых детей Волоконовского 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140492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опроса родителей, желающих пользоваться услугами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140493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Обработка результатов опроса и обобщение итоговой информации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140494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Диагностика  выявления одаренных детей для  консультационно-диагностического сопровождения  в Центре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140495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Анализ успеваемости учащихся общеобразовательных организаций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140497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Анкетирование учащихся и собеседование с родителями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140499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методических рекомендаций для специалистов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140500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методических рекомендаций для специалистов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140501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методических рекомендаций для специалистов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046050-399F-4DBA-BB56-B52D6A68AE06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  <p:graphicFrame>
        <p:nvGraphicFramePr>
          <p:cNvPr id="3" name="Group 68"/>
          <p:cNvGraphicFramePr>
            <a:graphicFrameLocks noGrp="1"/>
          </p:cNvGraphicFramePr>
          <p:nvPr/>
        </p:nvGraphicFramePr>
        <p:xfrm>
          <a:off x="285750" y="1104900"/>
          <a:ext cx="8715375" cy="4733925"/>
        </p:xfrm>
        <a:graphic>
          <a:graphicData uri="http://schemas.openxmlformats.org/drawingml/2006/table">
            <a:tbl>
              <a:tblPr/>
              <a:tblGrid>
                <a:gridCol w="1033463"/>
                <a:gridCol w="5181600"/>
                <a:gridCol w="1285875"/>
                <a:gridCol w="1214437"/>
              </a:tblGrid>
              <a:tr h="484188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Код задачи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Название задачи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Общая сумма, 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6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План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Факт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140593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системы деятельности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140595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программы деятельности 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140597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и утверждение программы мониторинга  результативности  деятельности  Центра   одарённых детей Волоконовского 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140599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условий деятельности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140600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Размещение  нормативных документов Центра на сайте управления образования администрации муниципального района «Волоконовский район»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140601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Формирование списочного состава специалистов для работы в Центре одарённых детей Волоконовского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140603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Опубликование заметки о Центре в газете «Красный Октябрь»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140606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учебных  программ по направлениям деятельности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140607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 списочного состава   детей, зачисленных в Центр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140608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расписания  работы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140609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Открытие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140610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Издание приказа об открытии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140611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Торжественное открытие Центра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149807</a:t>
                      </a:r>
                    </a:p>
                  </a:txBody>
                  <a:tcPr marL="68580" marR="6858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Рабочей группой получен допуск в проект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ИТОГО: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BD56056-A8A5-4488-81B4-5FFC3B5408F4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3644" name="Прямоугольник 4"/>
          <p:cNvSpPr>
            <a:spLocks noChangeArrowheads="1"/>
          </p:cNvSpPr>
          <p:nvPr/>
        </p:nvSpPr>
        <p:spPr bwMode="auto">
          <a:xfrm>
            <a:off x="285750" y="142875"/>
            <a:ext cx="8715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700"/>
              <a:t>ОТЧЕТ ПО БЮДЖЕТУ ПРОЕКТА</a:t>
            </a:r>
          </a:p>
        </p:txBody>
      </p:sp>
      <p:sp>
        <p:nvSpPr>
          <p:cNvPr id="23645" name="Line 4"/>
          <p:cNvSpPr>
            <a:spLocks noChangeShapeType="1"/>
          </p:cNvSpPr>
          <p:nvPr/>
        </p:nvSpPr>
        <p:spPr bwMode="auto">
          <a:xfrm>
            <a:off x="357188" y="642938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285750" y="142875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2200" cap="none" dirty="0" smtClean="0">
                <a:latin typeface="Arial" charset="0"/>
              </a:rPr>
              <a:t>ОТЧЕТ ПО ТРУДОЗАТРАТАМ РАБОЧЕЙ ГРУППЫ ПРОЕКТА</a:t>
            </a:r>
            <a:r>
              <a:rPr lang="ru-RU" sz="3000" cap="none" dirty="0" smtClean="0"/>
              <a:t/>
            </a:r>
            <a:br>
              <a:rPr lang="ru-RU" sz="3000" cap="none" dirty="0" smtClean="0"/>
            </a:br>
            <a:endParaRPr lang="ru-RU" sz="3000" cap="none" dirty="0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4DA1E4E-8FC6-49A1-8D2B-A52D7AC9E8A5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357188" y="571500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6660" name="Group 36"/>
          <p:cNvGraphicFramePr>
            <a:graphicFrameLocks noGrp="1"/>
          </p:cNvGraphicFramePr>
          <p:nvPr/>
        </p:nvGraphicFramePr>
        <p:xfrm>
          <a:off x="214313" y="642938"/>
          <a:ext cx="8748712" cy="5740400"/>
        </p:xfrm>
        <a:graphic>
          <a:graphicData uri="http://schemas.openxmlformats.org/drawingml/2006/table">
            <a:tbl>
              <a:tblPr/>
              <a:tblGrid>
                <a:gridCol w="571500"/>
                <a:gridCol w="6429375"/>
                <a:gridCol w="1747837"/>
              </a:tblGrid>
              <a:tr h="658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ФИО, должность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Трудозатраты, дней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Гунько  С.П., Волоконовский район, начальник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Степовая Г.Д., Волоконовский район, Заместитель начальника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Чуканов А.С., Управление образования, Главный специалист по духовно-нравственному воспитанию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Чуприна  В.Н., Отдел по развитию потребительского рынка, предпринимательству и проектной деятельности, ведущий специалист отдела по развитию потребительского рынка, предпринимательству и проектной деятельности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Чуканов А.С., Управление образования, Главный специалист по духовно-нравственному воспитанию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Степовая Г.Д., Волоконовский район, Заместитель начальника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Ерзов В.С., Управление образования, Директор МБОУ "Волоконовская СОШ № 2"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Голочалова Л.В., Управление образования, методист МЦОКО, исполняющая обязанности заместителя директора МЦОК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Голочалова Л.В., Управление образования, методист МЦОКО, исполняющая обязанности заместителя директора МЦОКО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Бондаренко Е.М., Управление образования, Специалист по мониторингу сбора и обработки информации МЦОКО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Фесенко Ю.Н., Управление образования, Инженер-программист отдела информатизации и материально-технического оснащения МЦОК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Стоколясова С.А., Управление образования, Главный специалист по воспитательным системам управления образования администрации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ИТОГО: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ОЦЕНКА РЕАЛИЗАЦИИ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D20ED1F-564D-4C14-A156-4C970BB13F6A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5604" name="Line 4"/>
          <p:cNvSpPr>
            <a:spLocks noChangeShapeType="1"/>
          </p:cNvSpPr>
          <p:nvPr/>
        </p:nvSpPr>
        <p:spPr bwMode="auto">
          <a:xfrm>
            <a:off x="428625" y="857250"/>
            <a:ext cx="84248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7722" name="Group 74"/>
          <p:cNvGraphicFramePr>
            <a:graphicFrameLocks noGrp="1"/>
          </p:cNvGraphicFramePr>
          <p:nvPr/>
        </p:nvGraphicFramePr>
        <p:xfrm>
          <a:off x="285750" y="1000125"/>
          <a:ext cx="8496300" cy="5334000"/>
        </p:xfrm>
        <a:graphic>
          <a:graphicData uri="http://schemas.openxmlformats.org/drawingml/2006/table">
            <a:tbl>
              <a:tblPr/>
              <a:tblGrid>
                <a:gridCol w="719138"/>
                <a:gridCol w="4608512"/>
                <a:gridCol w="3168650"/>
              </a:tblGrid>
              <a:tr h="5715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/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 показателя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Оценка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Оценка проекта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Формулировка требований к проекту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Финансирование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Приемка результата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Оценка управления проектом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Планирование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планом-графиком работ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Требует усовершенствования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объемами работ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Коммуникации в проекте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рисками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стоимостью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качеством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Управление командой проекта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Требует усовершенствования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Взаимодействия с подрядчиками (поставщиками)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Сделано хорошо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КРИТЕРИИ УСПЕШНОСТИ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A057ED5-8DAD-4574-9EC6-8004A5C82C08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357188" y="857250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8727" name="Group 55"/>
          <p:cNvGraphicFramePr>
            <a:graphicFrameLocks noGrp="1"/>
          </p:cNvGraphicFramePr>
          <p:nvPr/>
        </p:nvGraphicFramePr>
        <p:xfrm>
          <a:off x="323850" y="1268413"/>
          <a:ext cx="8496300" cy="3932237"/>
        </p:xfrm>
        <a:graphic>
          <a:graphicData uri="http://schemas.openxmlformats.org/drawingml/2006/table">
            <a:tbl>
              <a:tblPr/>
              <a:tblGrid>
                <a:gridCol w="576263"/>
                <a:gridCol w="3386137"/>
                <a:gridCol w="788988"/>
                <a:gridCol w="782637"/>
                <a:gridCol w="1571625"/>
                <a:gridCol w="1390650"/>
              </a:tblGrid>
              <a:tr h="406400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/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 критерия успешности проекта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Критерий достигнут?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Если «ДА», то присваивается %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Значение критерия,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Нет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Допустимые отклонения по бюджету проекта соблюдены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15,00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Допустимые отклонения по бюджету проекта  соблюдены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15,00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Цель и результат проекта достигнуты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55,00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Требования к результату проекта соблюдены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Times New Roman"/>
                          <a:cs typeface="Times New Roman"/>
                        </a:rPr>
                        <a:t>15,00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 gridSpan="5"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Итого сумма всех критериев: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100.0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СТАТУС РЕАЛИЗАЦИИ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endParaRPr lang="ru-RU" sz="3000" cap="none" smtClean="0"/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B4E016F-757C-42D0-AE08-A1D18736F30B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53" name="TextBox 5"/>
          <p:cNvSpPr txBox="1">
            <a:spLocks noChangeArrowheads="1"/>
          </p:cNvSpPr>
          <p:nvPr/>
        </p:nvSpPr>
        <p:spPr bwMode="auto">
          <a:xfrm>
            <a:off x="768350" y="1844675"/>
            <a:ext cx="7705725" cy="365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>
                <a:latin typeface="Franklin Gothic Book" pitchFamily="34" charset="0"/>
              </a:rPr>
              <a:t>ПРОЕКТ РЕАЛИЗОВАН</a:t>
            </a:r>
          </a:p>
          <a:p>
            <a:pPr algn="ctr"/>
            <a:r>
              <a:rPr lang="ru-RU" sz="5400">
                <a:latin typeface="Franklin Gothic Book" pitchFamily="34" charset="0"/>
              </a:rPr>
              <a:t>УСПЕШНО –</a:t>
            </a:r>
          </a:p>
          <a:p>
            <a:pPr algn="ctr"/>
            <a:r>
              <a:rPr lang="ru-RU" sz="7200" b="1">
                <a:latin typeface="Franklin Gothic Book" pitchFamily="34" charset="0"/>
              </a:rPr>
              <a:t>100%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304800" y="404813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000" cap="none" smtClean="0">
                <a:latin typeface="Arial" charset="0"/>
              </a:rPr>
              <a:t>ИЗВЛЕЧЕННЫЕ УРОКИ ПРОЕКТА</a:t>
            </a:r>
            <a:r>
              <a:rPr lang="ru-RU" sz="3000" cap="none" smtClean="0"/>
              <a:t/>
            </a:r>
            <a:br>
              <a:rPr lang="ru-RU" sz="3000" cap="none" smtClean="0"/>
            </a:br>
            <a:r>
              <a:rPr lang="ru-RU" sz="3000" cap="none" smtClean="0">
                <a:latin typeface="Arial" charset="0"/>
              </a:rPr>
              <a:t>И РЕКОМЕНДАЦИИ</a:t>
            </a:r>
            <a:br>
              <a:rPr lang="ru-RU" sz="3000" cap="none" smtClean="0">
                <a:latin typeface="Arial" charset="0"/>
              </a:rPr>
            </a:br>
            <a:endParaRPr lang="ru-RU" sz="3000" cap="none" smtClean="0">
              <a:latin typeface="Arial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 bwMode="auto">
          <a:xfrm>
            <a:off x="8532813" y="6429375"/>
            <a:ext cx="458787" cy="285750"/>
          </a:xfrm>
          <a:prstGeom prst="rect">
            <a:avLst/>
          </a:prstGeom>
          <a:solidFill>
            <a:srgbClr val="008000"/>
          </a:solidFill>
          <a:ln w="9525">
            <a:solidFill>
              <a:srgbClr val="062329"/>
            </a:solidFill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C82795D-0354-48B5-B5CA-36591FE9A901}" type="slidenum">
              <a:rPr lang="ru-RU" sz="1400" b="1">
                <a:solidFill>
                  <a:schemeClr val="bg1"/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ru-RU" sz="14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395288" y="1052513"/>
            <a:ext cx="8424862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47123" name="Group 19"/>
          <p:cNvGraphicFramePr>
            <a:graphicFrameLocks noGrp="1"/>
          </p:cNvGraphicFramePr>
          <p:nvPr/>
        </p:nvGraphicFramePr>
        <p:xfrm>
          <a:off x="323850" y="1268413"/>
          <a:ext cx="8424863" cy="1452562"/>
        </p:xfrm>
        <a:graphic>
          <a:graphicData uri="http://schemas.openxmlformats.org/drawingml/2006/table">
            <a:tbl>
              <a:tblPr/>
              <a:tblGrid>
                <a:gridCol w="719138"/>
                <a:gridCol w="7705725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 п/п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Рекомендации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Усилить контроль за своевременным размещением подтверждающих документов в АИС на этапе реализации проекта.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Усилить контроль за организацией деятельности рабочей группы проекта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4294967295"/>
          </p:nvPr>
        </p:nvSpPr>
        <p:spPr>
          <a:xfrm>
            <a:off x="214313" y="2786063"/>
            <a:ext cx="8572500" cy="2214562"/>
          </a:xfrm>
        </p:spPr>
        <p:txBody>
          <a:bodyPr anchor="b">
            <a:normAutofit/>
          </a:bodyPr>
          <a:lstStyle/>
          <a:p>
            <a:pPr>
              <a:buFont typeface="Wingdings 2" pitchFamily="18" charset="2"/>
              <a:buNone/>
              <a:defRPr/>
            </a:pPr>
            <a:r>
              <a:rPr lang="ru-RU" sz="2400" dirty="0" smtClean="0">
                <a:solidFill>
                  <a:srgbClr val="3D3D3D"/>
                </a:solidFill>
              </a:rPr>
              <a:t>Руководитель проекта: </a:t>
            </a:r>
            <a:r>
              <a:rPr lang="ru-RU" sz="2400" b="1" dirty="0" smtClean="0">
                <a:solidFill>
                  <a:srgbClr val="595959"/>
                </a:solidFill>
              </a:rPr>
              <a:t>Заместитель начальника управления образования  администрации муниципального района «Волоконовский район»,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b="1" dirty="0" smtClean="0">
                <a:solidFill>
                  <a:srgbClr val="595959"/>
                </a:solidFill>
              </a:rPr>
              <a:t>Степовая Галина Дмитриевна</a:t>
            </a:r>
          </a:p>
          <a:p>
            <a:pPr marL="136525" indent="0" algn="ctr">
              <a:lnSpc>
                <a:spcPct val="60000"/>
              </a:lnSpc>
              <a:buFont typeface="Wingdings 2" pitchFamily="18" charset="2"/>
              <a:buNone/>
              <a:defRPr/>
            </a:pPr>
            <a:endParaRPr lang="ru-RU" sz="2400" dirty="0" smtClean="0">
              <a:solidFill>
                <a:srgbClr val="3D3D3D"/>
              </a:solidFill>
            </a:endParaRPr>
          </a:p>
          <a:p>
            <a:pPr marL="136525" indent="0" algn="ctr">
              <a:lnSpc>
                <a:spcPct val="60000"/>
              </a:lnSpc>
              <a:buFont typeface="Wingdings 2" pitchFamily="18" charset="2"/>
              <a:buNone/>
              <a:defRPr/>
            </a:pPr>
            <a:r>
              <a:rPr lang="ru-RU" sz="2400" dirty="0" smtClean="0">
                <a:solidFill>
                  <a:srgbClr val="3D3D3D"/>
                </a:solidFill>
              </a:rPr>
              <a:t>Тел: 8(47-235)5-</a:t>
            </a:r>
            <a:r>
              <a:rPr lang="ru-RU" sz="2400" dirty="0" smtClean="0">
                <a:solidFill>
                  <a:srgbClr val="3D3D3D"/>
                </a:solidFill>
                <a:latin typeface="Arial" charset="0"/>
              </a:rPr>
              <a:t>09-04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285750" y="1714500"/>
            <a:ext cx="8686800" cy="1185863"/>
          </a:xfrm>
        </p:spPr>
        <p:txBody>
          <a:bodyPr rtlCol="0" anchor="t">
            <a:normAutofit fontScale="90000"/>
          </a:bodyPr>
          <a:lstStyle/>
          <a:p>
            <a:pPr algn="r">
              <a:defRPr/>
            </a:pPr>
            <a:r>
              <a:rPr lang="ru-RU" dirty="0"/>
              <a:t>Контактные данные: </a:t>
            </a:r>
            <a:br>
              <a:rPr lang="ru-RU" dirty="0"/>
            </a:b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8572500" y="6429375"/>
            <a:ext cx="419100" cy="292100"/>
          </a:xfrm>
          <a:solidFill>
            <a:srgbClr val="008000"/>
          </a:solidFill>
          <a:ln>
            <a:solidFill>
              <a:srgbClr val="062329"/>
            </a:solidFill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E1C7A18-6CBA-4975-A252-61170B217F98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9701" name="Rectangle 7"/>
          <p:cNvSpPr>
            <a:spLocks noChangeArrowheads="1"/>
          </p:cNvSpPr>
          <p:nvPr/>
        </p:nvSpPr>
        <p:spPr bwMode="auto">
          <a:xfrm>
            <a:off x="1508125" y="3390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  <p:sp>
        <p:nvSpPr>
          <p:cNvPr id="29702" name="Line 15"/>
          <p:cNvSpPr>
            <a:spLocks noChangeShapeType="1"/>
          </p:cNvSpPr>
          <p:nvPr/>
        </p:nvSpPr>
        <p:spPr bwMode="auto">
          <a:xfrm>
            <a:off x="428625" y="2286000"/>
            <a:ext cx="84248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000000"/>
      </a:hlink>
      <a:folHlink>
        <a:srgbClr val="00206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22960</TotalTime>
  <Words>1720</Words>
  <Application>Microsoft Office PowerPoint</Application>
  <PresentationFormat>Экран (4:3)</PresentationFormat>
  <Paragraphs>505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Franklin Gothic Medium</vt:lpstr>
      <vt:lpstr>Franklin Gothic Book</vt:lpstr>
      <vt:lpstr>Wingdings 2</vt:lpstr>
      <vt:lpstr>Calibri</vt:lpstr>
      <vt:lpstr>Times New Roman</vt:lpstr>
      <vt:lpstr>Arial Narrow</vt:lpstr>
      <vt:lpstr>Трек</vt:lpstr>
      <vt:lpstr>ИТОГОВЫЙ ОТЧЕТ ПО ПРОЕКТУ «СОЗДАНИЕ ЦЕНТРА ДЛЯ ОДАРЁННЫХ ДЕТЕЙ ВОЛОКОНОВСКОГО РАЙОНА  НА БАЗЕ МБОУ «ВОЛОКОНОВСКАЯ  СОШ №2»</vt:lpstr>
      <vt:lpstr>ЦЕЛЬ ПРОЕКТА </vt:lpstr>
      <vt:lpstr>ТРЕБОВАНИЯ К РЕЗУЛЬТАТУ ПРОЕКТА </vt:lpstr>
      <vt:lpstr>ОТЧЕТ ПО СОДЕРЖАНИЮ ПРОЕКТА </vt:lpstr>
      <vt:lpstr>Слайд 5</vt:lpstr>
      <vt:lpstr>Слайд 6</vt:lpstr>
      <vt:lpstr>ОТЧЕТ ПО КОНТРОЛЬНЫМ СОБЫТИЯМ ПРОЕКТА </vt:lpstr>
      <vt:lpstr>Слайд 8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КОНТРОЛЬНЫМ СОБЫТИЯМ ПРОЕКТА </vt:lpstr>
      <vt:lpstr>ОТЧЕТ ПО НАСТУПИВШИМ РИСКАМ ПРОЕКТА </vt:lpstr>
      <vt:lpstr>ОТЧЕТ ПО БЮДЖЕТУ ПРОЕКТА </vt:lpstr>
      <vt:lpstr>Слайд 15</vt:lpstr>
      <vt:lpstr>ОТЧЕТ ПО ТРУДОЗАТРАТАМ РАБОЧЕЙ ГРУППЫ ПРОЕКТА </vt:lpstr>
      <vt:lpstr>ОЦЕНКА РЕАЛИЗАЦИИ ПРОЕКТА </vt:lpstr>
      <vt:lpstr>КРИТЕРИИ УСПЕШНОСТИ ПРОЕКТА </vt:lpstr>
      <vt:lpstr>СТАТУС РЕАЛИЗАЦИИ ПРОЕКТА </vt:lpstr>
      <vt:lpstr>ИЗВЛЕЧЕННЫЕ УРОКИ ПРОЕКТА И РЕКОМЕНДАЦИИ </vt:lpstr>
      <vt:lpstr>Контактные данные:  </vt:lpstr>
    </vt:vector>
  </TitlesOfParts>
  <Company>GUP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Павел Гончаренко</dc:creator>
  <cp:lastModifiedBy>Фесенко Юрий</cp:lastModifiedBy>
  <cp:revision>827</cp:revision>
  <cp:lastPrinted>2011-12-07T07:24:21Z</cp:lastPrinted>
  <dcterms:created xsi:type="dcterms:W3CDTF">2010-02-20T13:06:54Z</dcterms:created>
  <dcterms:modified xsi:type="dcterms:W3CDTF">2017-01-12T12:53:53Z</dcterms:modified>
</cp:coreProperties>
</file>